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31"/>
  </p:notesMasterIdLst>
  <p:sldIdLst>
    <p:sldId id="279" r:id="rId2"/>
    <p:sldId id="259" r:id="rId3"/>
    <p:sldId id="260" r:id="rId4"/>
    <p:sldId id="336" r:id="rId5"/>
    <p:sldId id="331" r:id="rId6"/>
    <p:sldId id="328" r:id="rId7"/>
    <p:sldId id="261" r:id="rId8"/>
    <p:sldId id="417" r:id="rId9"/>
    <p:sldId id="418" r:id="rId10"/>
    <p:sldId id="419" r:id="rId11"/>
    <p:sldId id="350" r:id="rId12"/>
    <p:sldId id="329" r:id="rId13"/>
    <p:sldId id="420" r:id="rId14"/>
    <p:sldId id="421" r:id="rId15"/>
    <p:sldId id="422" r:id="rId16"/>
    <p:sldId id="423" r:id="rId17"/>
    <p:sldId id="424" r:id="rId18"/>
    <p:sldId id="349" r:id="rId19"/>
    <p:sldId id="330" r:id="rId20"/>
    <p:sldId id="425" r:id="rId21"/>
    <p:sldId id="426" r:id="rId22"/>
    <p:sldId id="427" r:id="rId23"/>
    <p:sldId id="429" r:id="rId24"/>
    <p:sldId id="430" r:id="rId25"/>
    <p:sldId id="431" r:id="rId26"/>
    <p:sldId id="351" r:id="rId27"/>
    <p:sldId id="276" r:id="rId28"/>
    <p:sldId id="277" r:id="rId29"/>
    <p:sldId id="432" r:id="rId3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04" autoAdjust="0"/>
    <p:restoredTop sz="94660"/>
  </p:normalViewPr>
  <p:slideViewPr>
    <p:cSldViewPr snapToGrid="0">
      <p:cViewPr varScale="1">
        <p:scale>
          <a:sx n="46" d="100"/>
          <a:sy n="46" d="100"/>
        </p:scale>
        <p:origin x="60" y="8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3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Pasta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Gr&#225;fico%20no%20Microsoft%20PowerPoint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Gr&#225;fico%20no%20Microsoft%20PowerPoint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Gr&#225;fico%20no%20Microsoft%20PowerPoint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Percentil</a:t>
            </a:r>
          </a:p>
        </c:rich>
      </c:tx>
      <c:layout>
        <c:manualLayout>
          <c:xMode val="edge"/>
          <c:yMode val="edge"/>
          <c:x val="0.67197963234694813"/>
          <c:y val="7.70461560106027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3.6389460718120992E-2"/>
          <c:y val="0.23851033193930699"/>
          <c:w val="0.53637681333458365"/>
          <c:h val="0.65342652850076388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00FF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059-40DC-9ADD-ED491042143B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059-40DC-9ADD-ED491042143B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059-40DC-9ADD-ED491042143B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3059-40DC-9ADD-ED491042143B}"/>
              </c:ext>
            </c:extLst>
          </c:dPt>
          <c:dLbls>
            <c:dLbl>
              <c:idx val="0"/>
              <c:layout>
                <c:manualLayout>
                  <c:x val="6.2280306156992406E-2"/>
                  <c:y val="-1.772444018315289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059-40DC-9ADD-ED491042143B}"/>
                </c:ext>
              </c:extLst>
            </c:dLbl>
            <c:dLbl>
              <c:idx val="3"/>
              <c:layout>
                <c:manualLayout>
                  <c:x val="-8.223731408573931E-2"/>
                  <c:y val="-1.742927967337418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059-40DC-9ADD-ED491042143B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Planilha1!$H$9:$H$12</c:f>
              <c:strCache>
                <c:ptCount val="4"/>
                <c:pt idx="0">
                  <c:v>Muito bom</c:v>
                </c:pt>
                <c:pt idx="1">
                  <c:v>Bom</c:v>
                </c:pt>
                <c:pt idx="2">
                  <c:v>Regular</c:v>
                </c:pt>
                <c:pt idx="3">
                  <c:v>Fraco</c:v>
                </c:pt>
              </c:strCache>
            </c:strRef>
          </c:cat>
          <c:val>
            <c:numRef>
              <c:f>Planilha1!$I$9:$I$12</c:f>
              <c:numCache>
                <c:formatCode>General</c:formatCode>
                <c:ptCount val="4"/>
                <c:pt idx="0">
                  <c:v>2</c:v>
                </c:pt>
                <c:pt idx="1">
                  <c:v>30</c:v>
                </c:pt>
                <c:pt idx="2">
                  <c:v>18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059-40DC-9ADD-ED491042143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002482026703189"/>
          <c:y val="0.18190335938049401"/>
          <c:w val="0.30778621476074863"/>
          <c:h val="0.78898319698103436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800"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rgbClr val="92D05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lang="pt-BR" sz="2000" dirty="0">
                <a:solidFill>
                  <a:srgbClr val="92D050"/>
                </a:solidFill>
              </a:rPr>
              <a:t>BOM</a:t>
            </a:r>
          </a:p>
        </c:rich>
      </c:tx>
      <c:layout>
        <c:manualLayout>
          <c:xMode val="edge"/>
          <c:yMode val="edge"/>
          <c:x val="0.28981839010277088"/>
          <c:y val="2.54629635431012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rgbClr val="92D050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pt-BR"/>
        </a:p>
      </c:txPr>
    </c:title>
    <c:autoTitleDeleted val="0"/>
    <c:plotArea>
      <c:layout/>
      <c:pieChart>
        <c:varyColors val="1"/>
        <c:ser>
          <c:idx val="0"/>
          <c:order val="0"/>
          <c:spPr>
            <a:solidFill>
              <a:srgbClr val="92D050"/>
            </a:solidFill>
          </c:spPr>
          <c:dPt>
            <c:idx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F24-4221-8F13-0317BA94002E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F24-4221-8F13-0317BA94002E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F24-4221-8F13-0317BA94002E}"/>
              </c:ext>
            </c:extLst>
          </c:dPt>
          <c:dPt>
            <c:idx val="3"/>
            <c:bubble3D val="0"/>
            <c:spPr>
              <a:solidFill>
                <a:srgbClr val="0000FF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8F24-4221-8F13-0317BA94002E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pt-B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'[Gráfico no Microsoft PowerPoint]Planilha1'!$O$13:$O$16</c:f>
              <c:strCache>
                <c:ptCount val="4"/>
                <c:pt idx="0">
                  <c:v>Fraco</c:v>
                </c:pt>
                <c:pt idx="1">
                  <c:v>Regular</c:v>
                </c:pt>
                <c:pt idx="2">
                  <c:v>Bom</c:v>
                </c:pt>
                <c:pt idx="3">
                  <c:v>Muito bom</c:v>
                </c:pt>
              </c:strCache>
            </c:strRef>
          </c:cat>
          <c:val>
            <c:numRef>
              <c:f>'[Gráfico no Microsoft PowerPoint]Planilha1'!$P$13:$P$16</c:f>
              <c:numCache>
                <c:formatCode>General</c:formatCode>
                <c:ptCount val="4"/>
                <c:pt idx="1">
                  <c:v>2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F24-4221-8F13-0317BA94002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05287498194347"/>
          <c:y val="0.35608601168539505"/>
          <c:w val="0.26687998685287967"/>
          <c:h val="0.51991161143718123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400">
          <a:latin typeface="Calibri" panose="020F0502020204030204" pitchFamily="34" charset="0"/>
          <a:cs typeface="Calibri" panose="020F0502020204030204" pitchFamily="34" charset="0"/>
        </a:defRPr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rgbClr val="92D050"/>
                </a:solidFill>
                <a:latin typeface="+mn-lt"/>
                <a:ea typeface="+mn-ea"/>
                <a:cs typeface="+mn-cs"/>
              </a:defRPr>
            </a:pPr>
            <a:r>
              <a:rPr lang="pt-BR">
                <a:solidFill>
                  <a:srgbClr val="92D050"/>
                </a:solidFill>
              </a:rPr>
              <a:t>BOM</a:t>
            </a:r>
          </a:p>
        </c:rich>
      </c:tx>
      <c:layout>
        <c:manualLayout>
          <c:xMode val="edge"/>
          <c:yMode val="edge"/>
          <c:x val="0.29808435793431504"/>
          <c:y val="2.15159178261355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rgbClr val="92D050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pieChart>
        <c:varyColors val="1"/>
        <c:ser>
          <c:idx val="0"/>
          <c:order val="0"/>
          <c:spPr>
            <a:solidFill>
              <a:srgbClr val="00B050"/>
            </a:solidFill>
          </c:spPr>
          <c:dPt>
            <c:idx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CEA-4374-A5A0-E53FFDFC0E2D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CEA-4374-A5A0-E53FFDFC0E2D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CEA-4374-A5A0-E53FFDFC0E2D}"/>
              </c:ext>
            </c:extLst>
          </c:dPt>
          <c:dPt>
            <c:idx val="3"/>
            <c:bubble3D val="0"/>
            <c:spPr>
              <a:solidFill>
                <a:srgbClr val="0000FF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CEA-4374-A5A0-E53FFDFC0E2D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'[Gráfico no Microsoft PowerPoint]Planilha1'!$M$13:$M$16</c:f>
              <c:strCache>
                <c:ptCount val="4"/>
                <c:pt idx="0">
                  <c:v>Fraco</c:v>
                </c:pt>
                <c:pt idx="1">
                  <c:v>Regular</c:v>
                </c:pt>
                <c:pt idx="2">
                  <c:v>Bom</c:v>
                </c:pt>
                <c:pt idx="3">
                  <c:v>Muito bom</c:v>
                </c:pt>
              </c:strCache>
            </c:strRef>
          </c:cat>
          <c:val>
            <c:numRef>
              <c:f>'[Gráfico no Microsoft PowerPoint]Planilha1'!$N$13:$N$16</c:f>
              <c:numCache>
                <c:formatCode>General</c:formatCode>
                <c:ptCount val="4"/>
                <c:pt idx="1">
                  <c:v>1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CEA-4374-A5A0-E53FFDFC0E2D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r>
              <a:rPr lang="pt-BR" dirty="0">
                <a:solidFill>
                  <a:srgbClr val="FF0000"/>
                </a:solidFill>
              </a:rPr>
              <a:t>REGULAR</a:t>
            </a:r>
          </a:p>
        </c:rich>
      </c:tx>
      <c:layout>
        <c:manualLayout>
          <c:xMode val="edge"/>
          <c:yMode val="edge"/>
          <c:x val="0.24060627520590089"/>
          <c:y val="3.214715330729080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baseline="0">
              <a:solidFill>
                <a:srgbClr val="FF0000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pieChart>
        <c:varyColors val="1"/>
        <c:ser>
          <c:idx val="0"/>
          <c:order val="0"/>
          <c:spPr>
            <a:solidFill>
              <a:srgbClr val="92D050"/>
            </a:solidFill>
          </c:spPr>
          <c:dPt>
            <c:idx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C7B-4C8E-AF6F-4624BE4033AF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C7B-4C8E-AF6F-4624BE4033AF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C7B-4C8E-AF6F-4624BE4033AF}"/>
              </c:ext>
            </c:extLst>
          </c:dPt>
          <c:dPt>
            <c:idx val="3"/>
            <c:bubble3D val="0"/>
            <c:spPr>
              <a:solidFill>
                <a:srgbClr val="0000FF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3C7B-4C8E-AF6F-4624BE4033AF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'[Gráfico no Microsoft PowerPoint]Planilha1'!$J$9:$J$12</c:f>
              <c:strCache>
                <c:ptCount val="4"/>
                <c:pt idx="0">
                  <c:v>Fraco</c:v>
                </c:pt>
                <c:pt idx="1">
                  <c:v>Regular</c:v>
                </c:pt>
                <c:pt idx="2">
                  <c:v>Bom</c:v>
                </c:pt>
                <c:pt idx="3">
                  <c:v>Muito bom</c:v>
                </c:pt>
              </c:strCache>
            </c:strRef>
          </c:cat>
          <c:val>
            <c:numRef>
              <c:f>'[Gráfico no Microsoft PowerPoint]Planilha1'!$K$9:$K$12</c:f>
              <c:numCache>
                <c:formatCode>General</c:formatCode>
                <c:ptCount val="4"/>
                <c:pt idx="1">
                  <c:v>2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C7B-4C8E-AF6F-4624BE4033AF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A-3C7B-4C8E-AF6F-4624BE4033A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C-3C7B-4C8E-AF6F-4624BE4033A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E-3C7B-4C8E-AF6F-4624BE4033A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0-3C7B-4C8E-AF6F-4624BE4033AF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'[Gráfico no Microsoft PowerPoint]Planilha1'!$J$9:$J$12</c:f>
              <c:strCache>
                <c:ptCount val="4"/>
                <c:pt idx="0">
                  <c:v>Fraco</c:v>
                </c:pt>
                <c:pt idx="1">
                  <c:v>Regular</c:v>
                </c:pt>
                <c:pt idx="2">
                  <c:v>Bom</c:v>
                </c:pt>
                <c:pt idx="3">
                  <c:v>Muito bom</c:v>
                </c:pt>
              </c:strCache>
            </c:strRef>
          </c:cat>
          <c:val>
            <c:numRef>
              <c:f>'[Gráfico no Microsoft PowerPoint]Planilha1'!$L$9:$L$12</c:f>
              <c:numCache>
                <c:formatCode>General</c:formatCode>
                <c:ptCount val="4"/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3C7B-4C8E-AF6F-4624BE4033AF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800"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199371-2712-42ED-BF74-B25382AB3783}" type="datetimeFigureOut">
              <a:rPr lang="pt-BR" smtClean="0"/>
              <a:t>24/06/2024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91EDDF-1C61-4DF1-A2CA-36D305214C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3043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91EDDF-1C61-4DF1-A2CA-36D305214C25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8666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18052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9A9055-0CBE-A246-7204-8CE9DA58B1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2F36546-4457-51F1-A5FA-2EC26727A0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47DDBF8-5A1F-00B0-87E2-26F56E145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78A2B-875A-4D8A-9FE1-808EA14AD39D}" type="datetimeFigureOut">
              <a:rPr lang="pt-BR" smtClean="0"/>
              <a:t>24/06/2024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46FC8E0-149B-FD74-7428-EF70ED75A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73BBA45-F465-AB5C-C599-B5376001C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EA865-FD78-48CE-B35F-2A1DA35F33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956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5FD172-4088-CEE3-5EBD-AD5A14A90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5C10949-A1DB-CBBE-31FF-5A673B66B8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0B965F2-DCA3-DF8F-9FC8-BA943D539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78A2B-875A-4D8A-9FE1-808EA14AD39D}" type="datetimeFigureOut">
              <a:rPr lang="pt-BR" smtClean="0"/>
              <a:t>24/06/2024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028096C-1E41-0E94-ED29-CEA0C0234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B487763-9CFA-36B4-48E4-3FDF51A3C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EA865-FD78-48CE-B35F-2A1DA35F33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3565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A25CCC5-9F08-5FC0-FC7A-E09AEB6768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361B08E-4B9B-12A4-38AD-543541984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6ECE831-0BBA-500B-AA95-D68EE3C7E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78A2B-875A-4D8A-9FE1-808EA14AD39D}" type="datetimeFigureOut">
              <a:rPr lang="pt-BR" smtClean="0"/>
              <a:t>24/06/2024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2456D49-E777-3C69-FEC0-0629EB0C9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2C00DF2-A58D-8BAD-608C-2B6CD40B3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EA865-FD78-48CE-B35F-2A1DA35F33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2200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167ADD-EE99-E13F-12CD-4299D6A31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7A2BBE-1883-5034-63A1-10945102B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B5968A6-0B7D-8BA6-9F3E-DC327B224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78A2B-875A-4D8A-9FE1-808EA14AD39D}" type="datetimeFigureOut">
              <a:rPr lang="pt-BR" smtClean="0"/>
              <a:t>24/06/2024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5259DCB-24C0-1FBD-CD10-3407E3C19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DFF3832-3BD0-4C2B-39FA-FA23C8639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EA865-FD78-48CE-B35F-2A1DA35F33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2868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4E5FCC-8304-E31B-CE20-A75F803B0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4448390-FAF8-8F59-BC44-3C9E7DF14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B8796BB-672D-8F1E-FD2C-C88573A86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78A2B-875A-4D8A-9FE1-808EA14AD39D}" type="datetimeFigureOut">
              <a:rPr lang="pt-BR" smtClean="0"/>
              <a:t>24/06/2024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5ECD09C-1C11-3D12-498D-7734EA258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5DE23ED-363D-F5A7-C32C-0230A0A3D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EA865-FD78-48CE-B35F-2A1DA35F33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2912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80E92B-7289-9AF0-C169-E42003E7E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AE87BBE-02D0-5A1B-C4B9-FFC2442CB3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4CEA62A-0DCC-017B-48BF-F38A273354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2BB45FA-13F6-7664-D7F2-4AF4ACFCB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78A2B-875A-4D8A-9FE1-808EA14AD39D}" type="datetimeFigureOut">
              <a:rPr lang="pt-BR" smtClean="0"/>
              <a:t>24/06/2024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04A52BB-9F23-7AB8-CE55-77FA95368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D14ACD1-DB5C-686E-2662-583840E4E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EA865-FD78-48CE-B35F-2A1DA35F33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3862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A075E0-FC0C-7CD3-D7A0-1DAB27DCC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B8708DE-EDAF-290F-0E09-7720B59411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C9A6D4D-A920-C1B9-357F-E9BF2F768D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94D1C3A-77B8-4537-C22E-EB5364F75A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4B4CD3A-0F71-43F3-505C-3293EC215A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EAC725C-F119-5BD3-91F9-3751DEDF7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78A2B-875A-4D8A-9FE1-808EA14AD39D}" type="datetimeFigureOut">
              <a:rPr lang="pt-BR" smtClean="0"/>
              <a:t>24/06/2024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90C49F1-8676-DDA2-C7D5-2CAFB9B7C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C800B04-0AD7-AA46-89FB-FC4796DEE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EA865-FD78-48CE-B35F-2A1DA35F33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0969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1CC4E-B552-044B-E02D-ED323384C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F9B1D81-D489-9B64-14DD-6992719CD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78A2B-875A-4D8A-9FE1-808EA14AD39D}" type="datetimeFigureOut">
              <a:rPr lang="pt-BR" smtClean="0"/>
              <a:t>24/06/2024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E9F03B6-47E7-4729-4515-71F2A87E1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3F2EBC9-F0B3-C716-E383-8B033F85C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EA865-FD78-48CE-B35F-2A1DA35F33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2083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2EF0638-D83F-4569-A1C0-98A78FAE4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78A2B-875A-4D8A-9FE1-808EA14AD39D}" type="datetimeFigureOut">
              <a:rPr lang="pt-BR" smtClean="0"/>
              <a:t>24/06/2024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9101508-6E78-45A6-5209-2A989CCFF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849C167-93D2-1BFC-05DD-3A35CD4F6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EA865-FD78-48CE-B35F-2A1DA35F33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2763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ABA29C-6954-44BD-A476-30AC1E597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C996C2E-76C9-4292-1483-292A19E1C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0624175-F046-D42C-FE39-59FFA9E008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F0DF69E-5FBE-9625-1F54-26666A902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78A2B-875A-4D8A-9FE1-808EA14AD39D}" type="datetimeFigureOut">
              <a:rPr lang="pt-BR" smtClean="0"/>
              <a:t>24/06/2024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8424428-803F-E6B0-7475-0A369FD9A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120C6C3-9D2E-3A42-F7FC-230852724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EA865-FD78-48CE-B35F-2A1DA35F33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6753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582F61-24C0-DA15-B63A-FFF8C0C10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B300F1F-0356-0567-CE7C-8157CD6D4B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EC3EA92-AEA5-5C9C-EE86-FCEF933E0B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6368A5F-F797-0D42-080F-32AF84E05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78A2B-875A-4D8A-9FE1-808EA14AD39D}" type="datetimeFigureOut">
              <a:rPr lang="pt-BR" smtClean="0"/>
              <a:t>24/06/2024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C087FC6-C6A4-F477-FB53-A9403B774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451A8B3-A15E-3769-8F12-C293267FB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EA865-FD78-48CE-B35F-2A1DA35F33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4739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12C74AD-2958-148C-6425-3C1F303D8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95E4386-A88F-05C4-2875-000BEBD27B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C9D3956-2E8C-2465-780E-E38942E3AA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78A2B-875A-4D8A-9FE1-808EA14AD39D}" type="datetimeFigureOut">
              <a:rPr lang="pt-BR" smtClean="0"/>
              <a:t>24/06/2024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26954D4-251F-C783-E64C-DDED8FEA45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8A2BEB2-9C40-A2F1-B220-79A56CB036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EA865-FD78-48CE-B35F-2A1DA35F33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4157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422C12B0-BABE-8F2F-E409-C4058C71F7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6477"/>
            <a:ext cx="12191237" cy="6858000"/>
          </a:xfrm>
        </p:spPr>
      </p:pic>
      <p:sp>
        <p:nvSpPr>
          <p:cNvPr id="6" name="CaixaDeTexto 5"/>
          <p:cNvSpPr txBox="1"/>
          <p:nvPr/>
        </p:nvSpPr>
        <p:spPr>
          <a:xfrm>
            <a:off x="2941307" y="206477"/>
            <a:ext cx="533030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000" dirty="0">
                <a:solidFill>
                  <a:schemeClr val="tx2"/>
                </a:solidFill>
                <a:latin typeface="Comic Sans MS" panose="030F0702030302020204" pitchFamily="66" charset="0"/>
              </a:rPr>
              <a:t>Universidade Federal do Piauí</a:t>
            </a:r>
          </a:p>
          <a:p>
            <a:pPr algn="ctr"/>
            <a:r>
              <a:rPr lang="pt-BR" sz="2000" dirty="0">
                <a:solidFill>
                  <a:schemeClr val="tx2"/>
                </a:solidFill>
                <a:latin typeface="Comic Sans MS" panose="030F0702030302020204" pitchFamily="66" charset="0"/>
              </a:rPr>
              <a:t>Pró-Reitoria de Ensino de Pós-Graduação</a:t>
            </a:r>
          </a:p>
          <a:p>
            <a:pPr algn="ctr"/>
            <a:r>
              <a:rPr lang="pt-BR" sz="2000" dirty="0">
                <a:solidFill>
                  <a:schemeClr val="tx2"/>
                </a:solidFill>
                <a:latin typeface="Comic Sans MS" panose="030F0702030302020204" pitchFamily="66" charset="0"/>
              </a:rPr>
              <a:t>Coordenadoria de Programas </a:t>
            </a:r>
            <a:r>
              <a:rPr lang="pt-BR" sz="2000" i="1" dirty="0">
                <a:solidFill>
                  <a:schemeClr val="tx2"/>
                </a:solidFill>
                <a:latin typeface="Comic Sans MS" panose="030F0702030302020204" pitchFamily="66" charset="0"/>
              </a:rPr>
              <a:t>Stricto Sensu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480787" y="2183390"/>
            <a:ext cx="922966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VII SEMINÁRIO DE ACOMPANHAMENTO – </a:t>
            </a:r>
            <a:r>
              <a:rPr lang="pt-BR" sz="2800" b="1" dirty="0">
                <a:solidFill>
                  <a:srgbClr val="00B0F0"/>
                </a:solidFill>
                <a:latin typeface="Comic Sans MS" panose="030F0702030302020204" pitchFamily="66" charset="0"/>
              </a:rPr>
              <a:t>Preparação para Avaliação Quadrienal 2021-2024</a:t>
            </a:r>
          </a:p>
          <a:p>
            <a:pPr algn="ctr"/>
            <a:endParaRPr lang="pt-BR" sz="2800" b="1" dirty="0">
              <a:solidFill>
                <a:schemeClr val="accent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pt-BR" sz="2800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Ciências da Vida: 17 a 21 e 24/06/2024</a:t>
            </a:r>
          </a:p>
          <a:p>
            <a:pPr algn="just"/>
            <a:endParaRPr lang="pt-BR" sz="2800" b="1" dirty="0">
              <a:solidFill>
                <a:schemeClr val="accent1"/>
              </a:solidFill>
              <a:latin typeface="Comic Sans MS" panose="030F0702030302020204" pitchFamily="66" charset="0"/>
            </a:endParaRPr>
          </a:p>
          <a:p>
            <a:pPr algn="just"/>
            <a:endParaRPr lang="pt-BR" sz="2800" b="1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881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30E76DF3-E0CA-E7E1-E2E3-58395EC80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937" y="203076"/>
            <a:ext cx="10515600" cy="1325563"/>
          </a:xfrm>
        </p:spPr>
        <p:txBody>
          <a:bodyPr>
            <a:normAutofit/>
          </a:bodyPr>
          <a:lstStyle/>
          <a:p>
            <a:r>
              <a:rPr lang="pt-BR" sz="4000" b="1" dirty="0">
                <a:latin typeface="Calibri" panose="020F0502020204030204" pitchFamily="34" charset="0"/>
                <a:cs typeface="Calibri" panose="020F0502020204030204" pitchFamily="34" charset="0"/>
              </a:rPr>
              <a:t>1. PROGRAMA</a:t>
            </a:r>
          </a:p>
        </p:txBody>
      </p:sp>
      <p:graphicFrame>
        <p:nvGraphicFramePr>
          <p:cNvPr id="14" name="Espaço Reservado para Conteúdo 13">
            <a:extLst>
              <a:ext uri="{FF2B5EF4-FFF2-40B4-BE49-F238E27FC236}">
                <a16:creationId xmlns:a16="http://schemas.microsoft.com/office/drawing/2014/main" id="{BE220B9D-F048-BB87-9D05-76016F07D2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3508876"/>
              </p:ext>
            </p:extLst>
          </p:nvPr>
        </p:nvGraphicFramePr>
        <p:xfrm>
          <a:off x="578734" y="1346845"/>
          <a:ext cx="11203329" cy="494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89729">
                  <a:extLst>
                    <a:ext uri="{9D8B030D-6E8A-4147-A177-3AD203B41FA5}">
                      <a16:colId xmlns:a16="http://schemas.microsoft.com/office/drawing/2014/main" val="2297178663"/>
                    </a:ext>
                  </a:extLst>
                </a:gridCol>
                <a:gridCol w="992486">
                  <a:extLst>
                    <a:ext uri="{9D8B030D-6E8A-4147-A177-3AD203B41FA5}">
                      <a16:colId xmlns:a16="http://schemas.microsoft.com/office/drawing/2014/main" val="41810684"/>
                    </a:ext>
                  </a:extLst>
                </a:gridCol>
                <a:gridCol w="1375130">
                  <a:extLst>
                    <a:ext uri="{9D8B030D-6E8A-4147-A177-3AD203B41FA5}">
                      <a16:colId xmlns:a16="http://schemas.microsoft.com/office/drawing/2014/main" val="4192605596"/>
                    </a:ext>
                  </a:extLst>
                </a:gridCol>
                <a:gridCol w="1108325">
                  <a:extLst>
                    <a:ext uri="{9D8B030D-6E8A-4147-A177-3AD203B41FA5}">
                      <a16:colId xmlns:a16="http://schemas.microsoft.com/office/drawing/2014/main" val="3320807723"/>
                    </a:ext>
                  </a:extLst>
                </a:gridCol>
                <a:gridCol w="1437659">
                  <a:extLst>
                    <a:ext uri="{9D8B030D-6E8A-4147-A177-3AD203B41FA5}">
                      <a16:colId xmlns:a16="http://schemas.microsoft.com/office/drawing/2014/main" val="23592076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Itens de Avaliação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Fraco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Regular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Bom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Muito bom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8903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pt-BR" sz="1800" dirty="0"/>
                        <a:t>1.4.1. O Planejamento do Programa, relativo aos procedimentos propostos/usados para autoavaliação com vistas a melhoria na formação discente e qualificação do corpo docente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FFFF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89726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pt-BR" sz="1800" dirty="0"/>
                        <a:t>1.4.2. </a:t>
                      </a:r>
                      <a:r>
                        <a:rPr lang="pt-BR" sz="1800" dirty="0">
                          <a:highlight>
                            <a:srgbClr val="FFFF00"/>
                          </a:highlight>
                        </a:rPr>
                        <a:t>O Planejamento do Programa, relativo ao envolvimento da comunidade nas atividades </a:t>
                      </a:r>
                      <a:r>
                        <a:rPr lang="pt-BR" sz="1800" dirty="0"/>
                        <a:t>da autoavaliação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FF00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highlight>
                          <a:srgbClr val="FFFF00"/>
                        </a:highligh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6171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pt-BR" sz="1800"/>
                        <a:t>1.4.3. O Planejamento do Programa, relativo aos procedimentos usados para o diagnóstico com vistas a melhoria na formação discente e qualificação do corpo docente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FFFF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094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pt-BR" sz="1800" dirty="0"/>
                        <a:t>1.4.4. O </a:t>
                      </a:r>
                      <a:r>
                        <a:rPr lang="pt-BR" sz="1800" dirty="0">
                          <a:highlight>
                            <a:srgbClr val="FFFF00"/>
                          </a:highlight>
                        </a:rPr>
                        <a:t>Planejamento do Programa</a:t>
                      </a:r>
                      <a:r>
                        <a:rPr lang="pt-BR" sz="1800" dirty="0"/>
                        <a:t>, relativo às </a:t>
                      </a:r>
                      <a:r>
                        <a:rPr lang="pt-BR" sz="1800" dirty="0">
                          <a:highlight>
                            <a:srgbClr val="FFFF00"/>
                          </a:highlight>
                        </a:rPr>
                        <a:t>metas e ações a serem implementadas para a solução aos problemas encontrados </a:t>
                      </a:r>
                      <a:r>
                        <a:rPr lang="pt-BR" sz="1800" dirty="0"/>
                        <a:t>com vistas à melhoria na formação discente e na produção intelectual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highlight>
                          <a:srgbClr val="FFFF00"/>
                        </a:highligh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00FF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1987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/>
                        <a:t>1.4.5. O Planejamento do Programa, relativo aos </a:t>
                      </a:r>
                      <a:r>
                        <a:rPr lang="pt-BR" sz="1800" dirty="0">
                          <a:highlight>
                            <a:srgbClr val="FFFF00"/>
                          </a:highlight>
                        </a:rPr>
                        <a:t>mecanismos de acompanhamento de egresso</a:t>
                      </a:r>
                      <a:r>
                        <a:rPr lang="pt-BR" sz="1800" dirty="0"/>
                        <a:t>s com vistas à melhoria na formação discente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FFFF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81086731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5CC4C9BA-19B8-BC60-8918-3AD3D586AE0C}"/>
              </a:ext>
            </a:extLst>
          </p:cNvPr>
          <p:cNvSpPr txBox="1"/>
          <p:nvPr/>
        </p:nvSpPr>
        <p:spPr>
          <a:xfrm>
            <a:off x="4516412" y="427741"/>
            <a:ext cx="7473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800" dirty="0"/>
              <a:t>1.4. Os processos, procedimentos e resultados da autoavaliação do programa, com foco </a:t>
            </a:r>
            <a:r>
              <a:rPr lang="pt-BR" sz="1800" dirty="0">
                <a:highlight>
                  <a:srgbClr val="FFFF00"/>
                </a:highlight>
              </a:rPr>
              <a:t>na formação discente </a:t>
            </a:r>
            <a:r>
              <a:rPr lang="pt-BR" sz="1800" dirty="0"/>
              <a:t>e produção intelectual </a:t>
            </a:r>
            <a:r>
              <a:rPr lang="pt-BR" sz="1800" b="1" dirty="0">
                <a:solidFill>
                  <a:schemeClr val="accent4">
                    <a:lumMod val="60000"/>
                    <a:lumOff val="4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REGULAR insatisfatório</a:t>
            </a:r>
          </a:p>
        </p:txBody>
      </p:sp>
      <p:sp>
        <p:nvSpPr>
          <p:cNvPr id="11" name="Seta: para a Direita 10">
            <a:extLst>
              <a:ext uri="{FF2B5EF4-FFF2-40B4-BE49-F238E27FC236}">
                <a16:creationId xmlns:a16="http://schemas.microsoft.com/office/drawing/2014/main" id="{918CA83F-1E60-AB86-09BA-9D970E740637}"/>
              </a:ext>
            </a:extLst>
          </p:cNvPr>
          <p:cNvSpPr/>
          <p:nvPr/>
        </p:nvSpPr>
        <p:spPr>
          <a:xfrm>
            <a:off x="3905955" y="654756"/>
            <a:ext cx="474134" cy="282223"/>
          </a:xfrm>
          <a:prstGeom prst="rightArrow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1086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1E9848CF-D26C-7CB8-968D-803281863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Sugestões da CAPES para melhorar a proposta do Programa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310DFB0-0488-7E27-3DF9-1659F274E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209" y="1825624"/>
            <a:ext cx="11252718" cy="4855093"/>
          </a:xfrm>
        </p:spPr>
        <p:txBody>
          <a:bodyPr>
            <a:normAutofit fontScale="92500"/>
          </a:bodyPr>
          <a:lstStyle/>
          <a:p>
            <a:r>
              <a:rPr lang="pt-BR" sz="2200" dirty="0"/>
              <a:t>1) reavaliar as linhas de pesquisa para evitar qualquer sombreamento de áreas, e o mesmo para os Projetos vinculados; </a:t>
            </a:r>
          </a:p>
          <a:p>
            <a:r>
              <a:rPr lang="pt-BR" sz="2200" dirty="0"/>
              <a:t>2) realizar a estruturação de projetos institucionais e temáticos, compilando os projetos de pesquisa, áreas de atuação e objetivos do Programa e, ao mesmo tempo, evitando as redundância/interseções marcantes entre alguns deles no que tange aos conceitos estruturantes e aos instrumentos de pesquisa; </a:t>
            </a:r>
          </a:p>
          <a:p>
            <a:r>
              <a:rPr lang="pt-BR" sz="2200" dirty="0"/>
              <a:t>3) buscar uma produção equalizada entre os Docentes Permanentes do Programa com a participação ativa de discentes e egressos; </a:t>
            </a:r>
          </a:p>
          <a:p>
            <a:r>
              <a:rPr lang="pt-BR" sz="2200" dirty="0"/>
              <a:t>4) apresentar melhor o Planejamento Estratégico (PE) do Programa no site do Programa e também detalhar melhor às ações de curto, médio e longo prazo do Programa, que dão suporte ao desenvolvimento do PE; </a:t>
            </a:r>
          </a:p>
          <a:p>
            <a:r>
              <a:rPr lang="pt-BR" sz="2200" dirty="0"/>
              <a:t>5) conduzir uma Comissão de Autoavaliação ao longo do quadriênio (com participação da comunidade acadêmica), para promover uma constante adequação e melhoria do Programa (tanto em entendimento de metas como das ações); e </a:t>
            </a:r>
          </a:p>
          <a:p>
            <a:r>
              <a:rPr lang="pt-BR" sz="2200" dirty="0"/>
              <a:t>6) buscar intensificar a atuação regional do Programa, sua relevância, neste PE, visando de fato apresentar a motivação e vocação do Programa em prol da sociedade.</a:t>
            </a:r>
          </a:p>
        </p:txBody>
      </p:sp>
    </p:spTree>
    <p:extLst>
      <p:ext uri="{BB962C8B-B14F-4D97-AF65-F5344CB8AC3E}">
        <p14:creationId xmlns:p14="http://schemas.microsoft.com/office/powerpoint/2010/main" val="41537869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1D3707-B371-6677-BACF-E298B3468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39" y="234248"/>
            <a:ext cx="6172200" cy="1325563"/>
          </a:xfrm>
        </p:spPr>
        <p:txBody>
          <a:bodyPr/>
          <a:lstStyle/>
          <a:p>
            <a:r>
              <a:rPr lang="pt-BR" b="1" dirty="0">
                <a:latin typeface="Calibri" panose="020F0502020204030204" pitchFamily="34" charset="0"/>
                <a:cs typeface="Calibri" panose="020F0502020204030204" pitchFamily="34" charset="0"/>
              </a:rPr>
              <a:t>2 - FORMAÇÃO</a:t>
            </a: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5FD4E5F4-8CB6-165E-6B4F-1D95635C1313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99696690"/>
              </p:ext>
            </p:extLst>
          </p:nvPr>
        </p:nvGraphicFramePr>
        <p:xfrm>
          <a:off x="4860759" y="1417320"/>
          <a:ext cx="7029902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8739">
                  <a:extLst>
                    <a:ext uri="{9D8B030D-6E8A-4147-A177-3AD203B41FA5}">
                      <a16:colId xmlns:a16="http://schemas.microsoft.com/office/drawing/2014/main" val="2183023809"/>
                    </a:ext>
                  </a:extLst>
                </a:gridCol>
                <a:gridCol w="793642">
                  <a:extLst>
                    <a:ext uri="{9D8B030D-6E8A-4147-A177-3AD203B41FA5}">
                      <a16:colId xmlns:a16="http://schemas.microsoft.com/office/drawing/2014/main" val="2885850420"/>
                    </a:ext>
                  </a:extLst>
                </a:gridCol>
                <a:gridCol w="1226190">
                  <a:extLst>
                    <a:ext uri="{9D8B030D-6E8A-4147-A177-3AD203B41FA5}">
                      <a16:colId xmlns:a16="http://schemas.microsoft.com/office/drawing/2014/main" val="3852717001"/>
                    </a:ext>
                  </a:extLst>
                </a:gridCol>
                <a:gridCol w="1226190">
                  <a:extLst>
                    <a:ext uri="{9D8B030D-6E8A-4147-A177-3AD203B41FA5}">
                      <a16:colId xmlns:a16="http://schemas.microsoft.com/office/drawing/2014/main" val="587245615"/>
                    </a:ext>
                  </a:extLst>
                </a:gridCol>
                <a:gridCol w="913997">
                  <a:extLst>
                    <a:ext uri="{9D8B030D-6E8A-4147-A177-3AD203B41FA5}">
                      <a16:colId xmlns:a16="http://schemas.microsoft.com/office/drawing/2014/main" val="3290865015"/>
                    </a:ext>
                  </a:extLst>
                </a:gridCol>
                <a:gridCol w="1211144">
                  <a:extLst>
                    <a:ext uri="{9D8B030D-6E8A-4147-A177-3AD203B41FA5}">
                      <a16:colId xmlns:a16="http://schemas.microsoft.com/office/drawing/2014/main" val="3875456261"/>
                    </a:ext>
                  </a:extLst>
                </a:gridCol>
              </a:tblGrid>
              <a:tr h="4058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/>
                        <a:t>Itens de Avaliação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/>
                        <a:t>Peso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Avaliação</a:t>
                      </a:r>
                      <a:endParaRPr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32603"/>
                  </a:ext>
                </a:extLst>
              </a:tr>
              <a:tr h="700529">
                <a:tc>
                  <a:txBody>
                    <a:bodyPr/>
                    <a:lstStyle/>
                    <a:p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Fraco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Regular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Bom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Muito bom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589371"/>
                  </a:ext>
                </a:extLst>
              </a:tr>
              <a:tr h="4058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/>
                        <a:t>30,0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1119773"/>
                  </a:ext>
                </a:extLst>
              </a:tr>
              <a:tr h="405862">
                <a:tc>
                  <a:txBody>
                    <a:bodyPr/>
                    <a:lstStyle/>
                    <a:p>
                      <a:r>
                        <a:rPr lang="pt-BR" sz="2400" dirty="0"/>
                        <a:t>2.2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/>
                        <a:t>30,0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327922"/>
                  </a:ext>
                </a:extLst>
              </a:tr>
              <a:tr h="405862">
                <a:tc>
                  <a:txBody>
                    <a:bodyPr/>
                    <a:lstStyle/>
                    <a:p>
                      <a:r>
                        <a:rPr lang="pt-BR" sz="2400" dirty="0"/>
                        <a:t>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/>
                        <a:t>10,0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6558653"/>
                  </a:ext>
                </a:extLst>
              </a:tr>
              <a:tr h="405862">
                <a:tc>
                  <a:txBody>
                    <a:bodyPr/>
                    <a:lstStyle/>
                    <a:p>
                      <a:r>
                        <a:rPr lang="pt-BR" sz="2400" dirty="0"/>
                        <a:t>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/>
                        <a:t>20,0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916723"/>
                  </a:ext>
                </a:extLst>
              </a:tr>
              <a:tr h="405862">
                <a:tc>
                  <a:txBody>
                    <a:bodyPr/>
                    <a:lstStyle/>
                    <a:p>
                      <a:r>
                        <a:rPr lang="pt-BR" sz="2400" dirty="0"/>
                        <a:t>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/>
                        <a:t>10,0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8250611"/>
                  </a:ext>
                </a:extLst>
              </a:tr>
              <a:tr h="405862">
                <a:tc>
                  <a:txBody>
                    <a:bodyPr/>
                    <a:lstStyle/>
                    <a:p>
                      <a:r>
                        <a:rPr lang="pt-BR" sz="24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rgbClr val="FFC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rgbClr val="00B05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rgbClr val="0000FF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5118875"/>
                  </a:ext>
                </a:extLst>
              </a:tr>
            </a:tbl>
          </a:graphicData>
        </a:graphic>
      </p:graphicFrame>
      <p:sp>
        <p:nvSpPr>
          <p:cNvPr id="5" name="Título 1">
            <a:extLst>
              <a:ext uri="{FF2B5EF4-FFF2-40B4-BE49-F238E27FC236}">
                <a16:creationId xmlns:a16="http://schemas.microsoft.com/office/drawing/2014/main" id="{B95930CD-6BF2-95EE-9394-9310E1966AF6}"/>
              </a:ext>
            </a:extLst>
          </p:cNvPr>
          <p:cNvSpPr txBox="1">
            <a:spLocks/>
          </p:cNvSpPr>
          <p:nvPr/>
        </p:nvSpPr>
        <p:spPr>
          <a:xfrm>
            <a:off x="4404852" y="234248"/>
            <a:ext cx="2589280" cy="503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pt-BR" sz="2800" b="1" dirty="0">
              <a:latin typeface="Comic Sans MS" panose="030F0702030302020204" pitchFamily="66" charset="0"/>
            </a:endParaRPr>
          </a:p>
        </p:txBody>
      </p:sp>
      <p:graphicFrame>
        <p:nvGraphicFramePr>
          <p:cNvPr id="18" name="Espaço Reservado para Conteúdo 17">
            <a:extLst>
              <a:ext uri="{FF2B5EF4-FFF2-40B4-BE49-F238E27FC236}">
                <a16:creationId xmlns:a16="http://schemas.microsoft.com/office/drawing/2014/main" id="{1E0E3F24-3261-D77A-4891-E7FC3DDB9EC6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11812976"/>
              </p:ext>
            </p:extLst>
          </p:nvPr>
        </p:nvGraphicFramePr>
        <p:xfrm>
          <a:off x="77722" y="3196108"/>
          <a:ext cx="4293704" cy="35415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40144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30E76DF3-E0CA-E7E1-E2E3-58395EC80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937" y="203076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2. FORMAÇÃO</a:t>
            </a:r>
            <a:endParaRPr lang="pt-BR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4" name="Espaço Reservado para Conteúdo 13">
            <a:extLst>
              <a:ext uri="{FF2B5EF4-FFF2-40B4-BE49-F238E27FC236}">
                <a16:creationId xmlns:a16="http://schemas.microsoft.com/office/drawing/2014/main" id="{BE220B9D-F048-BB87-9D05-76016F07D2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3483521"/>
              </p:ext>
            </p:extLst>
          </p:nvPr>
        </p:nvGraphicFramePr>
        <p:xfrm>
          <a:off x="494335" y="2515888"/>
          <a:ext cx="11203329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89729">
                  <a:extLst>
                    <a:ext uri="{9D8B030D-6E8A-4147-A177-3AD203B41FA5}">
                      <a16:colId xmlns:a16="http://schemas.microsoft.com/office/drawing/2014/main" val="2297178663"/>
                    </a:ext>
                  </a:extLst>
                </a:gridCol>
                <a:gridCol w="992486">
                  <a:extLst>
                    <a:ext uri="{9D8B030D-6E8A-4147-A177-3AD203B41FA5}">
                      <a16:colId xmlns:a16="http://schemas.microsoft.com/office/drawing/2014/main" val="41810684"/>
                    </a:ext>
                  </a:extLst>
                </a:gridCol>
                <a:gridCol w="1375130">
                  <a:extLst>
                    <a:ext uri="{9D8B030D-6E8A-4147-A177-3AD203B41FA5}">
                      <a16:colId xmlns:a16="http://schemas.microsoft.com/office/drawing/2014/main" val="4192605596"/>
                    </a:ext>
                  </a:extLst>
                </a:gridCol>
                <a:gridCol w="1108325">
                  <a:extLst>
                    <a:ext uri="{9D8B030D-6E8A-4147-A177-3AD203B41FA5}">
                      <a16:colId xmlns:a16="http://schemas.microsoft.com/office/drawing/2014/main" val="3320807723"/>
                    </a:ext>
                  </a:extLst>
                </a:gridCol>
                <a:gridCol w="1437659">
                  <a:extLst>
                    <a:ext uri="{9D8B030D-6E8A-4147-A177-3AD203B41FA5}">
                      <a16:colId xmlns:a16="http://schemas.microsoft.com/office/drawing/2014/main" val="23592076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Itens de Avaliação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Fraco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Regular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Bom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Muito bom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8903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/>
                        <a:t>2.1.1. A média ponderada da produção bibliográfica dos estratos </a:t>
                      </a:r>
                      <a:r>
                        <a:rPr lang="pt-BR" sz="1800" dirty="0">
                          <a:highlight>
                            <a:srgbClr val="FFFF00"/>
                          </a:highlight>
                        </a:rPr>
                        <a:t>A1, A2, A3 e A4 </a:t>
                      </a:r>
                      <a:r>
                        <a:rPr lang="pt-BR" sz="1800" dirty="0"/>
                        <a:t>do Qualis com autoria de discentes e/ou egresso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00FF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89726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/>
                        <a:t>2.1.2. A média ponderada da produção bibliográfica (</a:t>
                      </a:r>
                      <a:r>
                        <a:rPr lang="pt-BR" sz="1800" dirty="0">
                          <a:highlight>
                            <a:srgbClr val="FFFF00"/>
                          </a:highlight>
                        </a:rPr>
                        <a:t>A1 a B4 )</a:t>
                      </a:r>
                      <a:r>
                        <a:rPr lang="pt-BR" sz="1800" dirty="0"/>
                        <a:t> com autoria de discentes e/ou egresso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0000FF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6171206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5CC4C9BA-19B8-BC60-8918-3AD3D586AE0C}"/>
              </a:ext>
            </a:extLst>
          </p:cNvPr>
          <p:cNvSpPr txBox="1"/>
          <p:nvPr/>
        </p:nvSpPr>
        <p:spPr>
          <a:xfrm>
            <a:off x="4516412" y="427741"/>
            <a:ext cx="7473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t-BR" dirty="0"/>
              <a:t>2.1. </a:t>
            </a:r>
            <a:r>
              <a:rPr lang="pt-BR" dirty="0">
                <a:highlight>
                  <a:srgbClr val="FFFF00"/>
                </a:highlight>
              </a:rPr>
              <a:t>Qualidade e adequação das teses, dissertaçõe</a:t>
            </a:r>
            <a:r>
              <a:rPr lang="pt-BR" dirty="0"/>
              <a:t>s ou equivalente em relação </a:t>
            </a:r>
            <a:r>
              <a:rPr lang="pt-BR" dirty="0">
                <a:highlight>
                  <a:srgbClr val="FFFF00"/>
                </a:highlight>
              </a:rPr>
              <a:t>às áreas de concentração e linhas de pesquisa do programa </a:t>
            </a:r>
            <a:r>
              <a:rPr lang="pt-BR" b="1" dirty="0">
                <a:solidFill>
                  <a:srgbClr val="0000FF"/>
                </a:solidFill>
                <a:highlight>
                  <a:srgbClr val="FFFF00"/>
                </a:highlight>
              </a:rPr>
              <a:t>BOM</a:t>
            </a:r>
          </a:p>
        </p:txBody>
      </p:sp>
      <p:sp>
        <p:nvSpPr>
          <p:cNvPr id="11" name="Seta: para a Direita 10">
            <a:extLst>
              <a:ext uri="{FF2B5EF4-FFF2-40B4-BE49-F238E27FC236}">
                <a16:creationId xmlns:a16="http://schemas.microsoft.com/office/drawing/2014/main" id="{918CA83F-1E60-AB86-09BA-9D970E740637}"/>
              </a:ext>
            </a:extLst>
          </p:cNvPr>
          <p:cNvSpPr/>
          <p:nvPr/>
        </p:nvSpPr>
        <p:spPr>
          <a:xfrm>
            <a:off x="3905955" y="654756"/>
            <a:ext cx="474134" cy="282223"/>
          </a:xfrm>
          <a:prstGeom prst="rightArrow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5588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30E76DF3-E0CA-E7E1-E2E3-58395EC80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937" y="203076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2. FORMAÇÃO</a:t>
            </a:r>
            <a:endParaRPr lang="pt-BR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4" name="Espaço Reservado para Conteúdo 13">
            <a:extLst>
              <a:ext uri="{FF2B5EF4-FFF2-40B4-BE49-F238E27FC236}">
                <a16:creationId xmlns:a16="http://schemas.microsoft.com/office/drawing/2014/main" id="{BE220B9D-F048-BB87-9D05-76016F07D2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3251692"/>
              </p:ext>
            </p:extLst>
          </p:nvPr>
        </p:nvGraphicFramePr>
        <p:xfrm>
          <a:off x="578734" y="1980319"/>
          <a:ext cx="11203329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89729">
                  <a:extLst>
                    <a:ext uri="{9D8B030D-6E8A-4147-A177-3AD203B41FA5}">
                      <a16:colId xmlns:a16="http://schemas.microsoft.com/office/drawing/2014/main" val="2297178663"/>
                    </a:ext>
                  </a:extLst>
                </a:gridCol>
                <a:gridCol w="992486">
                  <a:extLst>
                    <a:ext uri="{9D8B030D-6E8A-4147-A177-3AD203B41FA5}">
                      <a16:colId xmlns:a16="http://schemas.microsoft.com/office/drawing/2014/main" val="41810684"/>
                    </a:ext>
                  </a:extLst>
                </a:gridCol>
                <a:gridCol w="1375130">
                  <a:extLst>
                    <a:ext uri="{9D8B030D-6E8A-4147-A177-3AD203B41FA5}">
                      <a16:colId xmlns:a16="http://schemas.microsoft.com/office/drawing/2014/main" val="4192605596"/>
                    </a:ext>
                  </a:extLst>
                </a:gridCol>
                <a:gridCol w="1108325">
                  <a:extLst>
                    <a:ext uri="{9D8B030D-6E8A-4147-A177-3AD203B41FA5}">
                      <a16:colId xmlns:a16="http://schemas.microsoft.com/office/drawing/2014/main" val="3320807723"/>
                    </a:ext>
                  </a:extLst>
                </a:gridCol>
                <a:gridCol w="1437659">
                  <a:extLst>
                    <a:ext uri="{9D8B030D-6E8A-4147-A177-3AD203B41FA5}">
                      <a16:colId xmlns:a16="http://schemas.microsoft.com/office/drawing/2014/main" val="23592076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Itens de Avaliação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Fraco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Regular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Bom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Muito bom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8903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/>
                        <a:t>2.2.1. Soma dos artigos </a:t>
                      </a:r>
                      <a:r>
                        <a:rPr lang="pt-BR" sz="1800" dirty="0">
                          <a:highlight>
                            <a:srgbClr val="FFFF00"/>
                          </a:highlight>
                        </a:rPr>
                        <a:t>A1 a A4 </a:t>
                      </a:r>
                      <a:r>
                        <a:rPr lang="pt-BR" sz="1800" dirty="0"/>
                        <a:t>divididos pela soma de artigos A1 a B4 todos com autoria de discente e/ou egresso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FF00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89726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/>
                        <a:t>2.2.2. A soma ponderada do número de artigos nos estratos A e B </a:t>
                      </a:r>
                      <a:r>
                        <a:rPr lang="pt-BR" sz="1800" dirty="0">
                          <a:highlight>
                            <a:srgbClr val="FFFF00"/>
                          </a:highlight>
                        </a:rPr>
                        <a:t>(A1 a B4) </a:t>
                      </a:r>
                      <a:r>
                        <a:rPr lang="pt-BR" sz="1800" dirty="0"/>
                        <a:t>com autoria de discente e/ou egresso, dividida pelo número de discentes matriculados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highlight>
                          <a:srgbClr val="FF0000"/>
                        </a:highligh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00FF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6171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/>
                        <a:t>2.2.3. A soma do número total de </a:t>
                      </a:r>
                      <a:r>
                        <a:rPr lang="pt-BR" sz="1800" dirty="0">
                          <a:highlight>
                            <a:srgbClr val="FFFF00"/>
                          </a:highlight>
                        </a:rPr>
                        <a:t>livros e capítulos de livro </a:t>
                      </a:r>
                      <a:r>
                        <a:rPr lang="pt-BR" sz="1800" dirty="0"/>
                        <a:t>com autoria de discente e/ou egresso, dividida pelo número de discentes matriculados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FF00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highlight>
                          <a:srgbClr val="00FF00"/>
                        </a:highligh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094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/>
                        <a:t>2.2.4. A soma do número total de </a:t>
                      </a:r>
                      <a:r>
                        <a:rPr lang="pt-BR" sz="1800" dirty="0">
                          <a:highlight>
                            <a:srgbClr val="FFFF00"/>
                          </a:highlight>
                        </a:rPr>
                        <a:t>resumos/trabalhos </a:t>
                      </a:r>
                      <a:r>
                        <a:rPr lang="pt-BR" sz="1800" dirty="0"/>
                        <a:t>completos publicados em anais de eventos com autoria de discente e/ou egresso, dividida pelo número de discentes matriculados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00FF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1987018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5CC4C9BA-19B8-BC60-8918-3AD3D586AE0C}"/>
              </a:ext>
            </a:extLst>
          </p:cNvPr>
          <p:cNvSpPr txBox="1"/>
          <p:nvPr/>
        </p:nvSpPr>
        <p:spPr>
          <a:xfrm>
            <a:off x="4516412" y="427741"/>
            <a:ext cx="7473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t-BR" sz="1800" dirty="0">
                <a:latin typeface="Calibri" panose="020F0502020204030204" pitchFamily="34" charset="0"/>
                <a:cs typeface="Calibri" panose="020F0502020204030204" pitchFamily="34" charset="0"/>
              </a:rPr>
              <a:t>2.2 Qualidade da </a:t>
            </a:r>
            <a:r>
              <a:rPr lang="pt-BR" sz="1800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produção intelectual de discentes e egressos </a:t>
            </a:r>
          </a:p>
          <a:p>
            <a:pPr marL="0" indent="0">
              <a:buNone/>
            </a:pPr>
            <a:r>
              <a:rPr lang="pt-BR" sz="1800" b="1" dirty="0">
                <a:solidFill>
                  <a:srgbClr val="FF0000"/>
                </a:solidFill>
              </a:rPr>
              <a:t>REGULAR</a:t>
            </a:r>
          </a:p>
        </p:txBody>
      </p:sp>
      <p:sp>
        <p:nvSpPr>
          <p:cNvPr id="11" name="Seta: para a Direita 10">
            <a:extLst>
              <a:ext uri="{FF2B5EF4-FFF2-40B4-BE49-F238E27FC236}">
                <a16:creationId xmlns:a16="http://schemas.microsoft.com/office/drawing/2014/main" id="{918CA83F-1E60-AB86-09BA-9D970E740637}"/>
              </a:ext>
            </a:extLst>
          </p:cNvPr>
          <p:cNvSpPr/>
          <p:nvPr/>
        </p:nvSpPr>
        <p:spPr>
          <a:xfrm>
            <a:off x="3905955" y="654756"/>
            <a:ext cx="474134" cy="282223"/>
          </a:xfrm>
          <a:prstGeom prst="rightArrow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08400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30E76DF3-E0CA-E7E1-E2E3-58395EC80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937" y="203076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2. FORMAÇÃO</a:t>
            </a:r>
            <a:endParaRPr lang="pt-BR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4" name="Espaço Reservado para Conteúdo 13">
            <a:extLst>
              <a:ext uri="{FF2B5EF4-FFF2-40B4-BE49-F238E27FC236}">
                <a16:creationId xmlns:a16="http://schemas.microsoft.com/office/drawing/2014/main" id="{BE220B9D-F048-BB87-9D05-76016F07D2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0152659"/>
              </p:ext>
            </p:extLst>
          </p:nvPr>
        </p:nvGraphicFramePr>
        <p:xfrm>
          <a:off x="590309" y="2122349"/>
          <a:ext cx="11203329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89729">
                  <a:extLst>
                    <a:ext uri="{9D8B030D-6E8A-4147-A177-3AD203B41FA5}">
                      <a16:colId xmlns:a16="http://schemas.microsoft.com/office/drawing/2014/main" val="2297178663"/>
                    </a:ext>
                  </a:extLst>
                </a:gridCol>
                <a:gridCol w="992486">
                  <a:extLst>
                    <a:ext uri="{9D8B030D-6E8A-4147-A177-3AD203B41FA5}">
                      <a16:colId xmlns:a16="http://schemas.microsoft.com/office/drawing/2014/main" val="41810684"/>
                    </a:ext>
                  </a:extLst>
                </a:gridCol>
                <a:gridCol w="1375130">
                  <a:extLst>
                    <a:ext uri="{9D8B030D-6E8A-4147-A177-3AD203B41FA5}">
                      <a16:colId xmlns:a16="http://schemas.microsoft.com/office/drawing/2014/main" val="4192605596"/>
                    </a:ext>
                  </a:extLst>
                </a:gridCol>
                <a:gridCol w="1108325">
                  <a:extLst>
                    <a:ext uri="{9D8B030D-6E8A-4147-A177-3AD203B41FA5}">
                      <a16:colId xmlns:a16="http://schemas.microsoft.com/office/drawing/2014/main" val="3320807723"/>
                    </a:ext>
                  </a:extLst>
                </a:gridCol>
                <a:gridCol w="1437659">
                  <a:extLst>
                    <a:ext uri="{9D8B030D-6E8A-4147-A177-3AD203B41FA5}">
                      <a16:colId xmlns:a16="http://schemas.microsoft.com/office/drawing/2014/main" val="23592076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Itens de Avaliação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Fraco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Regular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Bom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Muito bom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8903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/>
                        <a:t>2.3.1. O percentual de </a:t>
                      </a:r>
                      <a:r>
                        <a:rPr lang="pt-BR" sz="1800" dirty="0">
                          <a:highlight>
                            <a:srgbClr val="FFFF00"/>
                          </a:highlight>
                        </a:rPr>
                        <a:t>egressos atuando na área</a:t>
                      </a:r>
                      <a:r>
                        <a:rPr lang="pt-BR" sz="1800" dirty="0"/>
                        <a:t>, dividido pelo número de discentes titulados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00FF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89726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/>
                        <a:t>2.3.2. O percentual de </a:t>
                      </a:r>
                      <a:r>
                        <a:rPr lang="pt-BR" sz="1800" dirty="0">
                          <a:highlight>
                            <a:srgbClr val="FFFF00"/>
                          </a:highlight>
                        </a:rPr>
                        <a:t>egressos atuando em incubadoras</a:t>
                      </a:r>
                      <a:r>
                        <a:rPr lang="pt-BR" sz="1800" dirty="0"/>
                        <a:t>, </a:t>
                      </a:r>
                      <a:r>
                        <a:rPr lang="pt-BR" sz="1800" i="1" dirty="0"/>
                        <a:t>startups, spin-offs</a:t>
                      </a:r>
                      <a:r>
                        <a:rPr lang="pt-BR" sz="1800" dirty="0"/>
                        <a:t>, dividido pelo número de discentes titulados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00FF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6171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/>
                        <a:t>2.3.3. Os </a:t>
                      </a:r>
                      <a:r>
                        <a:rPr lang="pt-BR" sz="1800" dirty="0">
                          <a:highlight>
                            <a:srgbClr val="FFFF00"/>
                          </a:highlight>
                        </a:rPr>
                        <a:t>egressos indicados nos destaques </a:t>
                      </a:r>
                      <a:r>
                        <a:rPr lang="pt-BR" sz="1800" dirty="0"/>
                        <a:t>atuam na área de alimentos e com impactos e/ou benefícios para atender os setores: privado / governamental / autônomo / acadêmico / industrial) e com atuação nacional / internacional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00FF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094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/>
                        <a:t>2.2.4. A soma do número </a:t>
                      </a:r>
                      <a:r>
                        <a:rPr lang="pt-BR" sz="1800" dirty="0">
                          <a:highlight>
                            <a:srgbClr val="FFFF00"/>
                          </a:highlight>
                        </a:rPr>
                        <a:t>total de resumos/trabalhos completos </a:t>
                      </a:r>
                      <a:r>
                        <a:rPr lang="pt-BR" sz="1800" dirty="0"/>
                        <a:t>publicados em anais de eventos com autoria de discente e/ou egresso, dividida pelo número de discentes matriculados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00FF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1987018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5CC4C9BA-19B8-BC60-8918-3AD3D586AE0C}"/>
              </a:ext>
            </a:extLst>
          </p:cNvPr>
          <p:cNvSpPr txBox="1"/>
          <p:nvPr/>
        </p:nvSpPr>
        <p:spPr>
          <a:xfrm>
            <a:off x="4516412" y="427741"/>
            <a:ext cx="7473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t-BR" dirty="0"/>
              <a:t>2.3. Destino, atuação e avaliação dos </a:t>
            </a:r>
            <a:r>
              <a:rPr lang="pt-BR" dirty="0">
                <a:highlight>
                  <a:srgbClr val="FFFF00"/>
                </a:highlight>
              </a:rPr>
              <a:t>EGRESSOS DO PROGRAMA </a:t>
            </a:r>
            <a:r>
              <a:rPr lang="pt-BR" dirty="0"/>
              <a:t>em relação à formação recebida </a:t>
            </a:r>
            <a:r>
              <a:rPr lang="pt-BR" b="1" dirty="0">
                <a:solidFill>
                  <a:srgbClr val="00B050"/>
                </a:solidFill>
              </a:rPr>
              <a:t>BOM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1" name="Seta: para a Direita 10">
            <a:extLst>
              <a:ext uri="{FF2B5EF4-FFF2-40B4-BE49-F238E27FC236}">
                <a16:creationId xmlns:a16="http://schemas.microsoft.com/office/drawing/2014/main" id="{918CA83F-1E60-AB86-09BA-9D970E740637}"/>
              </a:ext>
            </a:extLst>
          </p:cNvPr>
          <p:cNvSpPr/>
          <p:nvPr/>
        </p:nvSpPr>
        <p:spPr>
          <a:xfrm>
            <a:off x="3905955" y="654756"/>
            <a:ext cx="474134" cy="282223"/>
          </a:xfrm>
          <a:prstGeom prst="rightArrow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18E93E9-C051-FC94-9BA3-EF23CF48B183}"/>
              </a:ext>
            </a:extLst>
          </p:cNvPr>
          <p:cNvSpPr txBox="1"/>
          <p:nvPr/>
        </p:nvSpPr>
        <p:spPr>
          <a:xfrm>
            <a:off x="2757669" y="2122349"/>
            <a:ext cx="60940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>
                <a:highlight>
                  <a:srgbClr val="FFFF00"/>
                </a:highlight>
              </a:rPr>
              <a:t>EGRESSOS DO PROGRAMA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998976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30E76DF3-E0CA-E7E1-E2E3-58395EC80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937" y="203076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2. FORMAÇÃO</a:t>
            </a:r>
            <a:endParaRPr lang="pt-BR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4" name="Espaço Reservado para Conteúdo 13">
            <a:extLst>
              <a:ext uri="{FF2B5EF4-FFF2-40B4-BE49-F238E27FC236}">
                <a16:creationId xmlns:a16="http://schemas.microsoft.com/office/drawing/2014/main" id="{BE220B9D-F048-BB87-9D05-76016F07D2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4080121"/>
              </p:ext>
            </p:extLst>
          </p:nvPr>
        </p:nvGraphicFramePr>
        <p:xfrm>
          <a:off x="590309" y="2122349"/>
          <a:ext cx="11203329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89729">
                  <a:extLst>
                    <a:ext uri="{9D8B030D-6E8A-4147-A177-3AD203B41FA5}">
                      <a16:colId xmlns:a16="http://schemas.microsoft.com/office/drawing/2014/main" val="2297178663"/>
                    </a:ext>
                  </a:extLst>
                </a:gridCol>
                <a:gridCol w="992486">
                  <a:extLst>
                    <a:ext uri="{9D8B030D-6E8A-4147-A177-3AD203B41FA5}">
                      <a16:colId xmlns:a16="http://schemas.microsoft.com/office/drawing/2014/main" val="41810684"/>
                    </a:ext>
                  </a:extLst>
                </a:gridCol>
                <a:gridCol w="1375130">
                  <a:extLst>
                    <a:ext uri="{9D8B030D-6E8A-4147-A177-3AD203B41FA5}">
                      <a16:colId xmlns:a16="http://schemas.microsoft.com/office/drawing/2014/main" val="4192605596"/>
                    </a:ext>
                  </a:extLst>
                </a:gridCol>
                <a:gridCol w="1108325">
                  <a:extLst>
                    <a:ext uri="{9D8B030D-6E8A-4147-A177-3AD203B41FA5}">
                      <a16:colId xmlns:a16="http://schemas.microsoft.com/office/drawing/2014/main" val="3320807723"/>
                    </a:ext>
                  </a:extLst>
                </a:gridCol>
                <a:gridCol w="1437659">
                  <a:extLst>
                    <a:ext uri="{9D8B030D-6E8A-4147-A177-3AD203B41FA5}">
                      <a16:colId xmlns:a16="http://schemas.microsoft.com/office/drawing/2014/main" val="23592076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Itens de Avaliação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Fraco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Regular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Bom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Muito bom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8903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/>
                        <a:t>2.4.1. Soma ponderada do número de artigos qualificados (</a:t>
                      </a:r>
                      <a:r>
                        <a:rPr lang="pt-BR" sz="1800" dirty="0">
                          <a:highlight>
                            <a:srgbClr val="FFFF00"/>
                          </a:highlight>
                        </a:rPr>
                        <a:t>A1 a A4</a:t>
                      </a:r>
                      <a:r>
                        <a:rPr lang="pt-BR" sz="1800" dirty="0"/>
                        <a:t>) com </a:t>
                      </a:r>
                      <a:r>
                        <a:rPr lang="pt-BR" sz="1800" dirty="0">
                          <a:highlight>
                            <a:srgbClr val="FFFF00"/>
                          </a:highlight>
                        </a:rPr>
                        <a:t>autoria de discente e/ou egresso</a:t>
                      </a:r>
                      <a:r>
                        <a:rPr lang="pt-BR" sz="1800" dirty="0"/>
                        <a:t>, dividido pelo número de DP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00FF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89726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/>
                        <a:t>2.4.2. Soma ponderada do número </a:t>
                      </a:r>
                      <a:r>
                        <a:rPr lang="pt-BR" sz="1800" dirty="0">
                          <a:highlight>
                            <a:srgbClr val="FFFF00"/>
                          </a:highlight>
                        </a:rPr>
                        <a:t>de artigos qualificados </a:t>
                      </a:r>
                      <a:r>
                        <a:rPr lang="pt-BR" sz="1800" dirty="0"/>
                        <a:t>(</a:t>
                      </a:r>
                      <a:r>
                        <a:rPr lang="pt-BR" sz="1800" dirty="0">
                          <a:highlight>
                            <a:srgbClr val="FFFF00"/>
                          </a:highlight>
                        </a:rPr>
                        <a:t>A1 a B4</a:t>
                      </a:r>
                      <a:r>
                        <a:rPr lang="pt-BR" sz="1800" dirty="0"/>
                        <a:t>) com autoria de discente e/ou egresso, dividido pelo número de DP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00FF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6171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/>
                        <a:t>2.4.3. Os </a:t>
                      </a:r>
                      <a:r>
                        <a:rPr lang="pt-BR" sz="1800" dirty="0">
                          <a:highlight>
                            <a:srgbClr val="FFFF00"/>
                          </a:highlight>
                        </a:rPr>
                        <a:t>Impactos e/ou benefícios </a:t>
                      </a:r>
                      <a:r>
                        <a:rPr lang="pt-BR" sz="1800" dirty="0"/>
                        <a:t>dos produtos destacados (artigos, patentes, etc., com </a:t>
                      </a:r>
                      <a:r>
                        <a:rPr lang="pt-BR" sz="1800" dirty="0">
                          <a:highlight>
                            <a:srgbClr val="FFFF00"/>
                          </a:highlight>
                        </a:rPr>
                        <a:t>participação de discentes e/ou egressos</a:t>
                      </a:r>
                      <a:r>
                        <a:rPr lang="pt-BR" sz="1800" dirty="0"/>
                        <a:t>) do Programa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FF00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094119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5CC4C9BA-19B8-BC60-8918-3AD3D586AE0C}"/>
              </a:ext>
            </a:extLst>
          </p:cNvPr>
          <p:cNvSpPr txBox="1"/>
          <p:nvPr/>
        </p:nvSpPr>
        <p:spPr>
          <a:xfrm>
            <a:off x="4516412" y="427741"/>
            <a:ext cx="7473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t-BR" sz="1800" dirty="0"/>
              <a:t>2.4. Qualidade das atividades de pesquisa e da </a:t>
            </a:r>
            <a:r>
              <a:rPr lang="pt-BR" sz="1800" dirty="0">
                <a:highlight>
                  <a:srgbClr val="FFFF00"/>
                </a:highlight>
              </a:rPr>
              <a:t>produção intelectual do corpo docente </a:t>
            </a:r>
            <a:r>
              <a:rPr lang="pt-BR" sz="1800" dirty="0"/>
              <a:t>no programa </a:t>
            </a:r>
            <a:r>
              <a:rPr lang="pt-BR" sz="1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BOM</a:t>
            </a:r>
          </a:p>
        </p:txBody>
      </p:sp>
      <p:sp>
        <p:nvSpPr>
          <p:cNvPr id="11" name="Seta: para a Direita 10">
            <a:extLst>
              <a:ext uri="{FF2B5EF4-FFF2-40B4-BE49-F238E27FC236}">
                <a16:creationId xmlns:a16="http://schemas.microsoft.com/office/drawing/2014/main" id="{918CA83F-1E60-AB86-09BA-9D970E740637}"/>
              </a:ext>
            </a:extLst>
          </p:cNvPr>
          <p:cNvSpPr/>
          <p:nvPr/>
        </p:nvSpPr>
        <p:spPr>
          <a:xfrm>
            <a:off x="3905955" y="654756"/>
            <a:ext cx="474134" cy="282223"/>
          </a:xfrm>
          <a:prstGeom prst="rightArrow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4A44CBC-8438-16E3-E26C-E81A3FB51CB5}"/>
              </a:ext>
            </a:extLst>
          </p:cNvPr>
          <p:cNvSpPr txBox="1"/>
          <p:nvPr/>
        </p:nvSpPr>
        <p:spPr>
          <a:xfrm>
            <a:off x="2620702" y="2122349"/>
            <a:ext cx="60940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dirty="0">
                <a:highlight>
                  <a:srgbClr val="FFFF00"/>
                </a:highlight>
              </a:rPr>
              <a:t>docente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92975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30E76DF3-E0CA-E7E1-E2E3-58395EC80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937" y="203076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2. FORMAÇÃO</a:t>
            </a:r>
            <a:endParaRPr lang="pt-BR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4" name="Espaço Reservado para Conteúdo 13">
            <a:extLst>
              <a:ext uri="{FF2B5EF4-FFF2-40B4-BE49-F238E27FC236}">
                <a16:creationId xmlns:a16="http://schemas.microsoft.com/office/drawing/2014/main" id="{BE220B9D-F048-BB87-9D05-76016F07D2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1637766"/>
              </p:ext>
            </p:extLst>
          </p:nvPr>
        </p:nvGraphicFramePr>
        <p:xfrm>
          <a:off x="590309" y="2122349"/>
          <a:ext cx="11203329" cy="421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89729">
                  <a:extLst>
                    <a:ext uri="{9D8B030D-6E8A-4147-A177-3AD203B41FA5}">
                      <a16:colId xmlns:a16="http://schemas.microsoft.com/office/drawing/2014/main" val="2297178663"/>
                    </a:ext>
                  </a:extLst>
                </a:gridCol>
                <a:gridCol w="992486">
                  <a:extLst>
                    <a:ext uri="{9D8B030D-6E8A-4147-A177-3AD203B41FA5}">
                      <a16:colId xmlns:a16="http://schemas.microsoft.com/office/drawing/2014/main" val="41810684"/>
                    </a:ext>
                  </a:extLst>
                </a:gridCol>
                <a:gridCol w="1375130">
                  <a:extLst>
                    <a:ext uri="{9D8B030D-6E8A-4147-A177-3AD203B41FA5}">
                      <a16:colId xmlns:a16="http://schemas.microsoft.com/office/drawing/2014/main" val="4192605596"/>
                    </a:ext>
                  </a:extLst>
                </a:gridCol>
                <a:gridCol w="1108325">
                  <a:extLst>
                    <a:ext uri="{9D8B030D-6E8A-4147-A177-3AD203B41FA5}">
                      <a16:colId xmlns:a16="http://schemas.microsoft.com/office/drawing/2014/main" val="3320807723"/>
                    </a:ext>
                  </a:extLst>
                </a:gridCol>
                <a:gridCol w="1437659">
                  <a:extLst>
                    <a:ext uri="{9D8B030D-6E8A-4147-A177-3AD203B41FA5}">
                      <a16:colId xmlns:a16="http://schemas.microsoft.com/office/drawing/2014/main" val="23592076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Itens de Avaliação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Fraco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Regular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Bom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Muito bom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8903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/>
                        <a:t>2.5.1. Número </a:t>
                      </a:r>
                      <a:r>
                        <a:rPr lang="pt-BR" sz="1800" dirty="0">
                          <a:highlight>
                            <a:srgbClr val="FFFF00"/>
                          </a:highlight>
                        </a:rPr>
                        <a:t>de DP com orientações concluídas </a:t>
                      </a:r>
                      <a:r>
                        <a:rPr lang="pt-BR" sz="1800" dirty="0"/>
                        <a:t>dividido pelo número total de DP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0000FF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89726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/>
                        <a:t>2.5.2. Número de </a:t>
                      </a:r>
                      <a:r>
                        <a:rPr lang="pt-BR" sz="1800" dirty="0">
                          <a:highlight>
                            <a:srgbClr val="FFFF00"/>
                          </a:highlight>
                        </a:rPr>
                        <a:t>DP que ministraram disciplinas no PPG </a:t>
                      </a:r>
                      <a:r>
                        <a:rPr lang="pt-BR" sz="1800" dirty="0"/>
                        <a:t>dividido pelo número total de DP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FF00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highlight>
                          <a:srgbClr val="0000FF"/>
                        </a:highlight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6171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/>
                        <a:t>2.5.3. Número de </a:t>
                      </a:r>
                      <a:r>
                        <a:rPr lang="pt-BR" sz="1800" dirty="0">
                          <a:highlight>
                            <a:srgbClr val="FFFF00"/>
                          </a:highlight>
                        </a:rPr>
                        <a:t>orientados dividido pelo número total de DP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highlight>
                          <a:srgbClr val="FF0000"/>
                        </a:highligh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00FF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highlight>
                          <a:srgbClr val="0000FF"/>
                        </a:highlight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094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/>
                        <a:t>2.5.4. Número de orientados de </a:t>
                      </a:r>
                      <a:r>
                        <a:rPr lang="pt-BR" sz="1800" dirty="0">
                          <a:highlight>
                            <a:srgbClr val="FFFF00"/>
                          </a:highlight>
                        </a:rPr>
                        <a:t>iniciação científica (IC) + iniciação tecnológica (IT) + iniciação extensionista (IE), </a:t>
                      </a:r>
                      <a:r>
                        <a:rPr lang="pt-BR" sz="1800" dirty="0"/>
                        <a:t>dividido pelo número total de DP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highlight>
                          <a:srgbClr val="FF0000"/>
                        </a:highligh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00FF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highlight>
                          <a:srgbClr val="0000FF"/>
                        </a:highlight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43552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/>
                        <a:t>2.5.5. </a:t>
                      </a:r>
                      <a:r>
                        <a:rPr lang="pt-BR" sz="1800" dirty="0">
                          <a:highlight>
                            <a:srgbClr val="FFFF00"/>
                          </a:highlight>
                        </a:rPr>
                        <a:t>Número de pós-doutorados com bolsa </a:t>
                      </a:r>
                      <a:r>
                        <a:rPr lang="pt-BR" sz="1800" dirty="0"/>
                        <a:t>dividido pelo número total de DP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FF00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highlight>
                          <a:srgbClr val="0000FF"/>
                        </a:highlight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78364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/>
                        <a:t>2.5.6. Número de participações de DP na </a:t>
                      </a:r>
                      <a:r>
                        <a:rPr lang="pt-BR" sz="1800" dirty="0">
                          <a:highlight>
                            <a:srgbClr val="FFFF00"/>
                          </a:highlight>
                        </a:rPr>
                        <a:t>organização de eventos </a:t>
                      </a:r>
                      <a:r>
                        <a:rPr lang="pt-BR" sz="1800" dirty="0"/>
                        <a:t>técnico-científicos dividido pelo número total de DP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0000FF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0442427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5CC4C9BA-19B8-BC60-8918-3AD3D586AE0C}"/>
              </a:ext>
            </a:extLst>
          </p:cNvPr>
          <p:cNvSpPr txBox="1"/>
          <p:nvPr/>
        </p:nvSpPr>
        <p:spPr>
          <a:xfrm>
            <a:off x="4516412" y="427741"/>
            <a:ext cx="7473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t-BR" dirty="0"/>
              <a:t>2.5. Qualidade e envolvimento do </a:t>
            </a:r>
            <a:r>
              <a:rPr lang="pt-BR" dirty="0">
                <a:highlight>
                  <a:srgbClr val="FFFF00"/>
                </a:highlight>
              </a:rPr>
              <a:t>CORPO DOCENTE EM relação às atividades de formação no programa</a:t>
            </a:r>
          </a:p>
        </p:txBody>
      </p:sp>
      <p:sp>
        <p:nvSpPr>
          <p:cNvPr id="11" name="Seta: para a Direita 10">
            <a:extLst>
              <a:ext uri="{FF2B5EF4-FFF2-40B4-BE49-F238E27FC236}">
                <a16:creationId xmlns:a16="http://schemas.microsoft.com/office/drawing/2014/main" id="{918CA83F-1E60-AB86-09BA-9D970E740637}"/>
              </a:ext>
            </a:extLst>
          </p:cNvPr>
          <p:cNvSpPr/>
          <p:nvPr/>
        </p:nvSpPr>
        <p:spPr>
          <a:xfrm>
            <a:off x="3905955" y="654756"/>
            <a:ext cx="474134" cy="282223"/>
          </a:xfrm>
          <a:prstGeom prst="rightArrow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37361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D9B10D-9B9E-7B14-8031-CE02DD091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Ficha de Avaliação da CAPES quanto ao item Formação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2DF301DB-4105-DF92-0FBA-86683F212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dirty="0"/>
              <a:t>A produção intelectual gerada com a participação discente e docente é consequência das LP e PP, e está em consonância com a missão do Programa. 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Indicadores qualitativos e quantitativos endereçam a produção intelectual Boa 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Ações de internacionalização devem ser intensificadas pela maior busca e caracterização de projetos institucionais, interlocuções internacionais, mobilidades acadêmicas e formações em cotutela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Bons indicadores, de 77 dissertações/teses no período, e produção relacionada (capítulos e artigos), e principalmente a geração de 10 patentes 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Produção científica: buscar direcionar os esforços para produção em Estrato A e demais produções relacionadas que trazem crescimento e visibilidade ao Programa. 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Recomendação: continuidade e intensificação da participação ativa de discentes e egressos na produção técnica e intelectual</a:t>
            </a:r>
          </a:p>
        </p:txBody>
      </p:sp>
    </p:spTree>
    <p:extLst>
      <p:ext uri="{BB962C8B-B14F-4D97-AF65-F5344CB8AC3E}">
        <p14:creationId xmlns:p14="http://schemas.microsoft.com/office/powerpoint/2010/main" val="32943305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1D3707-B371-6677-BACF-E298B3468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2" y="74638"/>
            <a:ext cx="5401685" cy="1795726"/>
          </a:xfrm>
        </p:spPr>
        <p:txBody>
          <a:bodyPr>
            <a:normAutofit/>
          </a:bodyPr>
          <a:lstStyle/>
          <a:p>
            <a:r>
              <a:rPr lang="pt-BR" b="1" dirty="0">
                <a:latin typeface="Calibri" panose="020F0502020204030204" pitchFamily="34" charset="0"/>
                <a:cs typeface="Calibri" panose="020F0502020204030204" pitchFamily="34" charset="0"/>
              </a:rPr>
              <a:t>3 - IMPACTO NA SOCIEDADE</a:t>
            </a: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5FD4E5F4-8CB6-165E-6B4F-1D95635C1313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93724084"/>
              </p:ext>
            </p:extLst>
          </p:nvPr>
        </p:nvGraphicFramePr>
        <p:xfrm>
          <a:off x="5500124" y="485834"/>
          <a:ext cx="663487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2567">
                  <a:extLst>
                    <a:ext uri="{9D8B030D-6E8A-4147-A177-3AD203B41FA5}">
                      <a16:colId xmlns:a16="http://schemas.microsoft.com/office/drawing/2014/main" val="2183023809"/>
                    </a:ext>
                  </a:extLst>
                </a:gridCol>
                <a:gridCol w="832006">
                  <a:extLst>
                    <a:ext uri="{9D8B030D-6E8A-4147-A177-3AD203B41FA5}">
                      <a16:colId xmlns:a16="http://schemas.microsoft.com/office/drawing/2014/main" val="2885850420"/>
                    </a:ext>
                  </a:extLst>
                </a:gridCol>
                <a:gridCol w="904195">
                  <a:extLst>
                    <a:ext uri="{9D8B030D-6E8A-4147-A177-3AD203B41FA5}">
                      <a16:colId xmlns:a16="http://schemas.microsoft.com/office/drawing/2014/main" val="3852717001"/>
                    </a:ext>
                  </a:extLst>
                </a:gridCol>
                <a:gridCol w="1410380">
                  <a:extLst>
                    <a:ext uri="{9D8B030D-6E8A-4147-A177-3AD203B41FA5}">
                      <a16:colId xmlns:a16="http://schemas.microsoft.com/office/drawing/2014/main" val="587245615"/>
                    </a:ext>
                  </a:extLst>
                </a:gridCol>
                <a:gridCol w="862636">
                  <a:extLst>
                    <a:ext uri="{9D8B030D-6E8A-4147-A177-3AD203B41FA5}">
                      <a16:colId xmlns:a16="http://schemas.microsoft.com/office/drawing/2014/main" val="3290865015"/>
                    </a:ext>
                  </a:extLst>
                </a:gridCol>
                <a:gridCol w="1143086">
                  <a:extLst>
                    <a:ext uri="{9D8B030D-6E8A-4147-A177-3AD203B41FA5}">
                      <a16:colId xmlns:a16="http://schemas.microsoft.com/office/drawing/2014/main" val="3875456261"/>
                    </a:ext>
                  </a:extLst>
                </a:gridCol>
              </a:tblGrid>
              <a:tr h="405862">
                <a:tc>
                  <a:txBody>
                    <a:bodyPr/>
                    <a:lstStyle/>
                    <a:p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4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Avaliação</a:t>
                      </a:r>
                      <a:endParaRPr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32603"/>
                  </a:ext>
                </a:extLst>
              </a:tr>
              <a:tr h="700529">
                <a:tc>
                  <a:txBody>
                    <a:bodyPr/>
                    <a:lstStyle/>
                    <a:p>
                      <a:r>
                        <a:rPr lang="pt-BR" sz="2400" dirty="0"/>
                        <a:t>Itens de Avaliação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/>
                        <a:t>Peso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Fraco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Regular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Bom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Muito bom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589371"/>
                  </a:ext>
                </a:extLst>
              </a:tr>
              <a:tr h="4058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/>
                        <a:t>30,0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1119773"/>
                  </a:ext>
                </a:extLst>
              </a:tr>
              <a:tr h="405862">
                <a:tc>
                  <a:txBody>
                    <a:bodyPr/>
                    <a:lstStyle/>
                    <a:p>
                      <a:r>
                        <a:rPr lang="pt-BR" sz="2400" dirty="0"/>
                        <a:t>3.2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/>
                        <a:t>40,0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327922"/>
                  </a:ext>
                </a:extLst>
              </a:tr>
              <a:tr h="405862">
                <a:tc>
                  <a:txBody>
                    <a:bodyPr/>
                    <a:lstStyle/>
                    <a:p>
                      <a:r>
                        <a:rPr lang="pt-BR" sz="2400" dirty="0"/>
                        <a:t>3.3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400" dirty="0"/>
                        <a:t>30,0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6558653"/>
                  </a:ext>
                </a:extLst>
              </a:tr>
              <a:tr h="405862">
                <a:tc>
                  <a:txBody>
                    <a:bodyPr/>
                    <a:lstStyle/>
                    <a:p>
                      <a:r>
                        <a:rPr lang="pt-BR" sz="24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chemeClr val="accent4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>
                          <a:solidFill>
                            <a:srgbClr val="00B050"/>
                          </a:solidFill>
                          <a:highlight>
                            <a:srgbClr val="0000FF"/>
                          </a:highlight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5118875"/>
                  </a:ext>
                </a:extLst>
              </a:tr>
            </a:tbl>
          </a:graphicData>
        </a:graphic>
      </p:graphicFrame>
      <p:sp>
        <p:nvSpPr>
          <p:cNvPr id="5" name="Título 1">
            <a:extLst>
              <a:ext uri="{FF2B5EF4-FFF2-40B4-BE49-F238E27FC236}">
                <a16:creationId xmlns:a16="http://schemas.microsoft.com/office/drawing/2014/main" id="{B95930CD-6BF2-95EE-9394-9310E1966AF6}"/>
              </a:ext>
            </a:extLst>
          </p:cNvPr>
          <p:cNvSpPr txBox="1">
            <a:spLocks/>
          </p:cNvSpPr>
          <p:nvPr/>
        </p:nvSpPr>
        <p:spPr>
          <a:xfrm>
            <a:off x="4404852" y="234248"/>
            <a:ext cx="2589280" cy="503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pt-BR" sz="2800" b="1" dirty="0">
              <a:latin typeface="Comic Sans MS" panose="030F0702030302020204" pitchFamily="66" charset="0"/>
            </a:endParaRPr>
          </a:p>
        </p:txBody>
      </p:sp>
      <p:graphicFrame>
        <p:nvGraphicFramePr>
          <p:cNvPr id="12" name="Espaço Reservado para Conteúdo 11">
            <a:extLst>
              <a:ext uri="{FF2B5EF4-FFF2-40B4-BE49-F238E27FC236}">
                <a16:creationId xmlns:a16="http://schemas.microsoft.com/office/drawing/2014/main" id="{E4B94445-5267-B8A3-FAF4-99A895940B3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91772412"/>
              </p:ext>
            </p:extLst>
          </p:nvPr>
        </p:nvGraphicFramePr>
        <p:xfrm>
          <a:off x="297807" y="2389908"/>
          <a:ext cx="5001557" cy="42338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26886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422C12B0-BABE-8F2F-E409-C4058C71F7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" y="0"/>
            <a:ext cx="12191237" cy="6858000"/>
          </a:xfrm>
        </p:spPr>
      </p:pic>
      <p:sp>
        <p:nvSpPr>
          <p:cNvPr id="6" name="CaixaDeTexto 5"/>
          <p:cNvSpPr txBox="1"/>
          <p:nvPr/>
        </p:nvSpPr>
        <p:spPr>
          <a:xfrm>
            <a:off x="2035990" y="561068"/>
            <a:ext cx="739657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800" dirty="0">
                <a:solidFill>
                  <a:schemeClr val="tx2"/>
                </a:solidFill>
                <a:latin typeface="Comic Sans MS" panose="030F0702030302020204" pitchFamily="66" charset="0"/>
              </a:rPr>
              <a:t>Universidade Federal do Piauí</a:t>
            </a:r>
          </a:p>
          <a:p>
            <a:pPr algn="ctr"/>
            <a:r>
              <a:rPr lang="pt-BR" sz="2800" dirty="0">
                <a:solidFill>
                  <a:schemeClr val="tx2"/>
                </a:solidFill>
                <a:latin typeface="Comic Sans MS" panose="030F0702030302020204" pitchFamily="66" charset="0"/>
              </a:rPr>
              <a:t>Pró-Reitoria de Ensino de Pós-Graduação</a:t>
            </a:r>
          </a:p>
          <a:p>
            <a:pPr algn="ctr"/>
            <a:r>
              <a:rPr lang="pt-BR" sz="2800" dirty="0">
                <a:solidFill>
                  <a:schemeClr val="tx2"/>
                </a:solidFill>
                <a:latin typeface="Comic Sans MS" panose="030F0702030302020204" pitchFamily="66" charset="0"/>
              </a:rPr>
              <a:t>Coordenadoria de Programas </a:t>
            </a:r>
            <a:r>
              <a:rPr lang="pt-BR" sz="2800" i="1" dirty="0">
                <a:solidFill>
                  <a:schemeClr val="tx2"/>
                </a:solidFill>
                <a:latin typeface="Comic Sans MS" panose="030F0702030302020204" pitchFamily="66" charset="0"/>
              </a:rPr>
              <a:t>Stricto Sensu</a:t>
            </a:r>
          </a:p>
        </p:txBody>
      </p:sp>
      <p:sp>
        <p:nvSpPr>
          <p:cNvPr id="8" name="TextBox 4"/>
          <p:cNvSpPr txBox="1"/>
          <p:nvPr/>
        </p:nvSpPr>
        <p:spPr>
          <a:xfrm>
            <a:off x="1268352" y="2322721"/>
            <a:ext cx="10013058" cy="178510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>
                <a:solidFill>
                  <a:schemeClr val="accent1"/>
                </a:solidFill>
                <a:latin typeface="Arial Narrow" panose="020B0606020202030204" pitchFamily="34" charset="0"/>
              </a:rPr>
              <a:t>Programa de Pós-Graduação em Alimentos e Nutrição</a:t>
            </a:r>
            <a:endParaRPr lang="pt-BR" sz="2800" b="1" dirty="0">
              <a:solidFill>
                <a:schemeClr val="accent1"/>
              </a:solidFill>
              <a:latin typeface="Arial Narrow" panose="020B0606020202030204" pitchFamily="34" charset="0"/>
            </a:endParaRPr>
          </a:p>
          <a:p>
            <a:pPr algn="ctr"/>
            <a:r>
              <a:rPr lang="pt-BR" sz="2800" b="1" dirty="0">
                <a:solidFill>
                  <a:schemeClr val="accent1"/>
                </a:solidFill>
                <a:latin typeface="Arial Narrow" panose="020B0606020202030204" pitchFamily="34" charset="0"/>
              </a:rPr>
              <a:t>Coordenadora: Profa. Dra. Maria Christina Sanches Muratori </a:t>
            </a:r>
          </a:p>
          <a:p>
            <a:pPr algn="ctr"/>
            <a:r>
              <a:rPr lang="pt-BR" sz="2800" b="1" dirty="0">
                <a:solidFill>
                  <a:schemeClr val="accent1"/>
                </a:solidFill>
                <a:latin typeface="Arial Narrow" panose="020B0606020202030204" pitchFamily="34" charset="0"/>
              </a:rPr>
              <a:t>Subcoordenadora: Profa. Dra. Maria do Carmo  de Carvalho e Martins </a:t>
            </a:r>
          </a:p>
          <a:p>
            <a:pPr algn="ctr"/>
            <a:r>
              <a:rPr lang="pt-BR" sz="2400" b="1" dirty="0">
                <a:solidFill>
                  <a:schemeClr val="accent1"/>
                </a:solidFill>
                <a:latin typeface="Arial Narrow" panose="020B0606020202030204" pitchFamily="34" charset="0"/>
              </a:rPr>
              <a:t>Período do mandato: 2023 a 2025</a:t>
            </a:r>
          </a:p>
        </p:txBody>
      </p:sp>
      <p:sp>
        <p:nvSpPr>
          <p:cNvPr id="9" name="TextBox 5"/>
          <p:cNvSpPr txBox="1"/>
          <p:nvPr/>
        </p:nvSpPr>
        <p:spPr>
          <a:xfrm>
            <a:off x="6023047" y="4933334"/>
            <a:ext cx="541186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pt-BR" sz="2000" dirty="0">
                <a:solidFill>
                  <a:schemeClr val="tx2"/>
                </a:solidFill>
                <a:latin typeface="Arial Narrow" panose="020B0606020202030204" pitchFamily="34" charset="0"/>
              </a:rPr>
              <a:t>Site do programa: https://ppgan.ufpi.edu.br/</a:t>
            </a:r>
          </a:p>
          <a:p>
            <a:pPr>
              <a:spcAft>
                <a:spcPts val="600"/>
              </a:spcAft>
            </a:pPr>
            <a:r>
              <a:rPr lang="pt-BR" sz="2000" dirty="0">
                <a:solidFill>
                  <a:schemeClr val="tx2"/>
                </a:solidFill>
                <a:latin typeface="Arial Narrow" panose="020B0606020202030204" pitchFamily="34" charset="0"/>
              </a:rPr>
              <a:t>E-mail institucional do programa: ppgan@ufpi.edu.br</a:t>
            </a:r>
          </a:p>
        </p:txBody>
      </p:sp>
    </p:spTree>
    <p:extLst>
      <p:ext uri="{BB962C8B-B14F-4D97-AF65-F5344CB8AC3E}">
        <p14:creationId xmlns:p14="http://schemas.microsoft.com/office/powerpoint/2010/main" val="20494740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30E76DF3-E0CA-E7E1-E2E3-58395EC80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937" y="203076"/>
            <a:ext cx="3496018" cy="1325563"/>
          </a:xfrm>
        </p:spPr>
        <p:txBody>
          <a:bodyPr>
            <a:normAutofit/>
          </a:bodyPr>
          <a:lstStyle/>
          <a:p>
            <a: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3. IMPACTO NA SOCIEDADE</a:t>
            </a:r>
            <a:endParaRPr lang="pt-BR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4" name="Espaço Reservado para Conteúdo 13">
            <a:extLst>
              <a:ext uri="{FF2B5EF4-FFF2-40B4-BE49-F238E27FC236}">
                <a16:creationId xmlns:a16="http://schemas.microsoft.com/office/drawing/2014/main" id="{BE220B9D-F048-BB87-9D05-76016F07D2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4242472"/>
              </p:ext>
            </p:extLst>
          </p:nvPr>
        </p:nvGraphicFramePr>
        <p:xfrm>
          <a:off x="590309" y="2122349"/>
          <a:ext cx="11203329" cy="247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89729">
                  <a:extLst>
                    <a:ext uri="{9D8B030D-6E8A-4147-A177-3AD203B41FA5}">
                      <a16:colId xmlns:a16="http://schemas.microsoft.com/office/drawing/2014/main" val="2297178663"/>
                    </a:ext>
                  </a:extLst>
                </a:gridCol>
                <a:gridCol w="992486">
                  <a:extLst>
                    <a:ext uri="{9D8B030D-6E8A-4147-A177-3AD203B41FA5}">
                      <a16:colId xmlns:a16="http://schemas.microsoft.com/office/drawing/2014/main" val="41810684"/>
                    </a:ext>
                  </a:extLst>
                </a:gridCol>
                <a:gridCol w="1375130">
                  <a:extLst>
                    <a:ext uri="{9D8B030D-6E8A-4147-A177-3AD203B41FA5}">
                      <a16:colId xmlns:a16="http://schemas.microsoft.com/office/drawing/2014/main" val="4192605596"/>
                    </a:ext>
                  </a:extLst>
                </a:gridCol>
                <a:gridCol w="1108325">
                  <a:extLst>
                    <a:ext uri="{9D8B030D-6E8A-4147-A177-3AD203B41FA5}">
                      <a16:colId xmlns:a16="http://schemas.microsoft.com/office/drawing/2014/main" val="3320807723"/>
                    </a:ext>
                  </a:extLst>
                </a:gridCol>
                <a:gridCol w="1437659">
                  <a:extLst>
                    <a:ext uri="{9D8B030D-6E8A-4147-A177-3AD203B41FA5}">
                      <a16:colId xmlns:a16="http://schemas.microsoft.com/office/drawing/2014/main" val="23592076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Itens de Avaliação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Fraco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Regular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Bom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Muito bom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8903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/>
                        <a:t>3.1.1. Soma ponderada da </a:t>
                      </a:r>
                      <a:r>
                        <a:rPr lang="pt-BR" sz="1800" b="1" dirty="0">
                          <a:highlight>
                            <a:srgbClr val="FFFF00"/>
                          </a:highlight>
                        </a:rPr>
                        <a:t>produção de patentes </a:t>
                      </a:r>
                      <a:r>
                        <a:rPr lang="pt-BR" sz="1800" dirty="0"/>
                        <a:t>com a participação de discentes e/ou egressos (depósito, peso 1; licença, peso 2; transferência de tecnologia, peso 3), dividida pelo número total de DP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00FF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89726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/>
                        <a:t>3.1.2. Número de </a:t>
                      </a:r>
                      <a:r>
                        <a:rPr lang="pt-BR" sz="1800" dirty="0">
                          <a:highlight>
                            <a:srgbClr val="FFFF00"/>
                          </a:highlight>
                        </a:rPr>
                        <a:t>premiações com autoria de discente e/ou egresso</a:t>
                      </a:r>
                      <a:r>
                        <a:rPr lang="pt-BR" sz="1800" dirty="0"/>
                        <a:t> em eventos técnico-científicos, dividido pelo número total de DP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00FF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6171206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5CC4C9BA-19B8-BC60-8918-3AD3D586AE0C}"/>
              </a:ext>
            </a:extLst>
          </p:cNvPr>
          <p:cNvSpPr txBox="1"/>
          <p:nvPr/>
        </p:nvSpPr>
        <p:spPr>
          <a:xfrm>
            <a:off x="4516412" y="427741"/>
            <a:ext cx="74732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t-BR" sz="1800" dirty="0"/>
              <a:t>3.1. </a:t>
            </a:r>
            <a:r>
              <a:rPr lang="pt-BR" sz="1800" dirty="0">
                <a:highlight>
                  <a:srgbClr val="FFFF00"/>
                </a:highlight>
              </a:rPr>
              <a:t>Impacto e caráter inovador da produção intelectual em função da natureza do programa</a:t>
            </a:r>
            <a:r>
              <a:rPr lang="pt-BR" sz="1800" dirty="0"/>
              <a:t>. </a:t>
            </a:r>
            <a:r>
              <a:rPr lang="pt-BR" sz="1800" b="1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BOM</a:t>
            </a:r>
          </a:p>
        </p:txBody>
      </p:sp>
      <p:sp>
        <p:nvSpPr>
          <p:cNvPr id="11" name="Seta: para a Direita 10">
            <a:extLst>
              <a:ext uri="{FF2B5EF4-FFF2-40B4-BE49-F238E27FC236}">
                <a16:creationId xmlns:a16="http://schemas.microsoft.com/office/drawing/2014/main" id="{918CA83F-1E60-AB86-09BA-9D970E740637}"/>
              </a:ext>
            </a:extLst>
          </p:cNvPr>
          <p:cNvSpPr/>
          <p:nvPr/>
        </p:nvSpPr>
        <p:spPr>
          <a:xfrm>
            <a:off x="3905955" y="654756"/>
            <a:ext cx="474134" cy="282223"/>
          </a:xfrm>
          <a:prstGeom prst="rightArrow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07351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30E76DF3-E0CA-E7E1-E2E3-58395EC80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937" y="50217"/>
            <a:ext cx="3496018" cy="1325563"/>
          </a:xfrm>
        </p:spPr>
        <p:txBody>
          <a:bodyPr>
            <a:normAutofit/>
          </a:bodyPr>
          <a:lstStyle/>
          <a:p>
            <a: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3. IMPACTO NA SOCIEDADE</a:t>
            </a:r>
            <a:endParaRPr lang="pt-BR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4" name="Espaço Reservado para Conteúdo 13">
            <a:extLst>
              <a:ext uri="{FF2B5EF4-FFF2-40B4-BE49-F238E27FC236}">
                <a16:creationId xmlns:a16="http://schemas.microsoft.com/office/drawing/2014/main" id="{BE220B9D-F048-BB87-9D05-76016F07D2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137517"/>
              </p:ext>
            </p:extLst>
          </p:nvPr>
        </p:nvGraphicFramePr>
        <p:xfrm>
          <a:off x="578734" y="1388659"/>
          <a:ext cx="11203329" cy="530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89729">
                  <a:extLst>
                    <a:ext uri="{9D8B030D-6E8A-4147-A177-3AD203B41FA5}">
                      <a16:colId xmlns:a16="http://schemas.microsoft.com/office/drawing/2014/main" val="2297178663"/>
                    </a:ext>
                  </a:extLst>
                </a:gridCol>
                <a:gridCol w="992486">
                  <a:extLst>
                    <a:ext uri="{9D8B030D-6E8A-4147-A177-3AD203B41FA5}">
                      <a16:colId xmlns:a16="http://schemas.microsoft.com/office/drawing/2014/main" val="41810684"/>
                    </a:ext>
                  </a:extLst>
                </a:gridCol>
                <a:gridCol w="1375130">
                  <a:extLst>
                    <a:ext uri="{9D8B030D-6E8A-4147-A177-3AD203B41FA5}">
                      <a16:colId xmlns:a16="http://schemas.microsoft.com/office/drawing/2014/main" val="4192605596"/>
                    </a:ext>
                  </a:extLst>
                </a:gridCol>
                <a:gridCol w="1108325">
                  <a:extLst>
                    <a:ext uri="{9D8B030D-6E8A-4147-A177-3AD203B41FA5}">
                      <a16:colId xmlns:a16="http://schemas.microsoft.com/office/drawing/2014/main" val="3320807723"/>
                    </a:ext>
                  </a:extLst>
                </a:gridCol>
                <a:gridCol w="1437659">
                  <a:extLst>
                    <a:ext uri="{9D8B030D-6E8A-4147-A177-3AD203B41FA5}">
                      <a16:colId xmlns:a16="http://schemas.microsoft.com/office/drawing/2014/main" val="23592076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Itens de Avaliação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Fraco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Regular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Bom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Muito bom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8903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/>
                        <a:t>3.2.1. Soma ponderada da </a:t>
                      </a:r>
                      <a:r>
                        <a:rPr lang="pt-BR" sz="1800" dirty="0">
                          <a:highlight>
                            <a:srgbClr val="FFFF00"/>
                          </a:highlight>
                        </a:rPr>
                        <a:t>produção de patentes com e sem a participação de discentes e/ou egressos </a:t>
                      </a:r>
                      <a:r>
                        <a:rPr lang="pt-BR" sz="1800" dirty="0"/>
                        <a:t>(depósito, peso 1; licença, peso 2; transferência de tecnologia, peso 3), dividida pelo número total de DP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00FF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89726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/>
                        <a:t>3.2.2. </a:t>
                      </a:r>
                      <a:r>
                        <a:rPr lang="pt-BR" sz="1800" dirty="0">
                          <a:highlight>
                            <a:srgbClr val="FFFF00"/>
                          </a:highlight>
                        </a:rPr>
                        <a:t>Número de DP envolvidos no ensino médio </a:t>
                      </a:r>
                      <a:r>
                        <a:rPr lang="pt-BR" sz="1800" dirty="0"/>
                        <a:t>ou fundamental (popularização da ciência), dividido pelo número total de DP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FF00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highlight>
                          <a:srgbClr val="00FF00"/>
                        </a:highligh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6171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/>
                        <a:t>3.2.3. </a:t>
                      </a:r>
                      <a:r>
                        <a:rPr lang="pt-BR" sz="1800" dirty="0">
                          <a:highlight>
                            <a:srgbClr val="FFFF00"/>
                          </a:highlight>
                        </a:rPr>
                        <a:t>Número de parcerias com o setor produtivo</a:t>
                      </a:r>
                      <a:r>
                        <a:rPr lang="pt-BR" sz="1800" dirty="0"/>
                        <a:t>, dividido pelo número total de DP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FF00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highlight>
                          <a:srgbClr val="00FF00"/>
                        </a:highligh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2717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/>
                        <a:t>3.2.4. </a:t>
                      </a:r>
                      <a:r>
                        <a:rPr lang="pt-BR" sz="1800" dirty="0">
                          <a:highlight>
                            <a:srgbClr val="FFFF00"/>
                          </a:highlight>
                        </a:rPr>
                        <a:t>Número de projetos de extensão social e de ações em políticas públicas</a:t>
                      </a:r>
                      <a:r>
                        <a:rPr lang="pt-BR" sz="1800" dirty="0"/>
                        <a:t>, dividido pelo número total de DP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highlight>
                          <a:srgbClr val="FF0000"/>
                        </a:highligh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00FF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0268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/>
                        <a:t>3.2.5. Número de </a:t>
                      </a:r>
                      <a:r>
                        <a:rPr lang="pt-BR" sz="1800" dirty="0">
                          <a:highlight>
                            <a:srgbClr val="FFFF00"/>
                          </a:highlight>
                        </a:rPr>
                        <a:t>palestras técnicas, entrevistas e cursos </a:t>
                      </a:r>
                      <a:r>
                        <a:rPr lang="pt-BR" sz="1800" dirty="0"/>
                        <a:t>(extensão, especialização, minicursos, etc.), dividido pelo número total de DP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FF00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58349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/>
                        <a:t>3.2.6. </a:t>
                      </a:r>
                      <a:r>
                        <a:rPr lang="pt-BR" sz="1800" dirty="0">
                          <a:highlight>
                            <a:srgbClr val="FFFF00"/>
                          </a:highlight>
                        </a:rPr>
                        <a:t>Solidariedade: número de participações institucionais com outros PPG</a:t>
                      </a:r>
                      <a:r>
                        <a:rPr lang="pt-BR" sz="1800" dirty="0"/>
                        <a:t>, dividido pelo número total de DP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FF00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02942501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5CC4C9BA-19B8-BC60-8918-3AD3D586AE0C}"/>
              </a:ext>
            </a:extLst>
          </p:cNvPr>
          <p:cNvSpPr txBox="1"/>
          <p:nvPr/>
        </p:nvSpPr>
        <p:spPr>
          <a:xfrm>
            <a:off x="4468683" y="235943"/>
            <a:ext cx="747324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t-BR" sz="2800" dirty="0"/>
              <a:t>3.2. </a:t>
            </a:r>
            <a:r>
              <a:rPr lang="pt-BR" sz="2800" dirty="0">
                <a:highlight>
                  <a:srgbClr val="FFFF00"/>
                </a:highlight>
              </a:rPr>
              <a:t>Impacto econômico, social e cultural </a:t>
            </a:r>
            <a:r>
              <a:rPr lang="pt-BR" sz="2800" dirty="0"/>
              <a:t>do programa</a:t>
            </a:r>
          </a:p>
        </p:txBody>
      </p:sp>
      <p:sp>
        <p:nvSpPr>
          <p:cNvPr id="11" name="Seta: para a Direita 10">
            <a:extLst>
              <a:ext uri="{FF2B5EF4-FFF2-40B4-BE49-F238E27FC236}">
                <a16:creationId xmlns:a16="http://schemas.microsoft.com/office/drawing/2014/main" id="{918CA83F-1E60-AB86-09BA-9D970E740637}"/>
              </a:ext>
            </a:extLst>
          </p:cNvPr>
          <p:cNvSpPr/>
          <p:nvPr/>
        </p:nvSpPr>
        <p:spPr>
          <a:xfrm>
            <a:off x="3950252" y="571886"/>
            <a:ext cx="474134" cy="282223"/>
          </a:xfrm>
          <a:prstGeom prst="rightArrow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40619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30E76DF3-E0CA-E7E1-E2E3-58395EC80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937" y="50217"/>
            <a:ext cx="3496018" cy="1325563"/>
          </a:xfrm>
        </p:spPr>
        <p:txBody>
          <a:bodyPr>
            <a:normAutofit/>
          </a:bodyPr>
          <a:lstStyle/>
          <a:p>
            <a: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3. IMPACTO NA SOCIEDADE</a:t>
            </a:r>
            <a:endParaRPr lang="pt-BR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4" name="Espaço Reservado para Conteúdo 13">
            <a:extLst>
              <a:ext uri="{FF2B5EF4-FFF2-40B4-BE49-F238E27FC236}">
                <a16:creationId xmlns:a16="http://schemas.microsoft.com/office/drawing/2014/main" id="{BE220B9D-F048-BB87-9D05-76016F07D2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4259715"/>
              </p:ext>
            </p:extLst>
          </p:nvPr>
        </p:nvGraphicFramePr>
        <p:xfrm>
          <a:off x="494335" y="1484806"/>
          <a:ext cx="11203329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89729">
                  <a:extLst>
                    <a:ext uri="{9D8B030D-6E8A-4147-A177-3AD203B41FA5}">
                      <a16:colId xmlns:a16="http://schemas.microsoft.com/office/drawing/2014/main" val="2297178663"/>
                    </a:ext>
                  </a:extLst>
                </a:gridCol>
                <a:gridCol w="992486">
                  <a:extLst>
                    <a:ext uri="{9D8B030D-6E8A-4147-A177-3AD203B41FA5}">
                      <a16:colId xmlns:a16="http://schemas.microsoft.com/office/drawing/2014/main" val="41810684"/>
                    </a:ext>
                  </a:extLst>
                </a:gridCol>
                <a:gridCol w="1375130">
                  <a:extLst>
                    <a:ext uri="{9D8B030D-6E8A-4147-A177-3AD203B41FA5}">
                      <a16:colId xmlns:a16="http://schemas.microsoft.com/office/drawing/2014/main" val="4192605596"/>
                    </a:ext>
                  </a:extLst>
                </a:gridCol>
                <a:gridCol w="1108325">
                  <a:extLst>
                    <a:ext uri="{9D8B030D-6E8A-4147-A177-3AD203B41FA5}">
                      <a16:colId xmlns:a16="http://schemas.microsoft.com/office/drawing/2014/main" val="3320807723"/>
                    </a:ext>
                  </a:extLst>
                </a:gridCol>
                <a:gridCol w="1437659">
                  <a:extLst>
                    <a:ext uri="{9D8B030D-6E8A-4147-A177-3AD203B41FA5}">
                      <a16:colId xmlns:a16="http://schemas.microsoft.com/office/drawing/2014/main" val="23592076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Itens de Avaliação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Fraco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Regular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Bom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Muito bom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8903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/>
                        <a:t>3.3.1.1. Número de </a:t>
                      </a:r>
                      <a:r>
                        <a:rPr lang="pt-BR" sz="1800" dirty="0">
                          <a:highlight>
                            <a:srgbClr val="FFFF00"/>
                          </a:highlight>
                        </a:rPr>
                        <a:t>cooperações internacionais institucionais (formalizadas)</a:t>
                      </a:r>
                      <a:r>
                        <a:rPr lang="pt-BR" sz="1800" dirty="0"/>
                        <a:t>, dividido pelo número total de DP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FF00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89726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/>
                        <a:t>3.3.1.2. </a:t>
                      </a:r>
                      <a:r>
                        <a:rPr lang="pt-BR" sz="1800" dirty="0">
                          <a:highlight>
                            <a:srgbClr val="FFFF00"/>
                          </a:highlight>
                        </a:rPr>
                        <a:t>Existência e adequação das informações na página </a:t>
                      </a:r>
                      <a:r>
                        <a:rPr lang="pt-BR" sz="1800" i="1" dirty="0">
                          <a:highlight>
                            <a:srgbClr val="FFFF00"/>
                          </a:highlight>
                        </a:rPr>
                        <a:t>web</a:t>
                      </a:r>
                      <a:r>
                        <a:rPr lang="pt-BR" sz="1800" dirty="0">
                          <a:highlight>
                            <a:srgbClr val="FFFF00"/>
                          </a:highlight>
                        </a:rPr>
                        <a:t> em língua estrangeira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FF00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6171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/>
                        <a:t>3.3.1.3. </a:t>
                      </a:r>
                      <a:r>
                        <a:rPr lang="pt-BR" sz="1800" dirty="0">
                          <a:highlight>
                            <a:srgbClr val="FFFF00"/>
                          </a:highlight>
                        </a:rPr>
                        <a:t>Número de publicações com autoria de pesquisadores de instituições estrangeiras</a:t>
                      </a:r>
                      <a:r>
                        <a:rPr lang="pt-BR" sz="1800" dirty="0"/>
                        <a:t>, dividido pelo número total de DP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FF00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2717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/>
                        <a:t>3.3.1.4. Número de d</a:t>
                      </a:r>
                      <a:r>
                        <a:rPr lang="pt-BR" sz="1800" dirty="0">
                          <a:highlight>
                            <a:srgbClr val="FFFF00"/>
                          </a:highlight>
                        </a:rPr>
                        <a:t>isciplinas ministradas em idioma estrangeiro</a:t>
                      </a:r>
                      <a:r>
                        <a:rPr lang="pt-BR" sz="1800" dirty="0"/>
                        <a:t>, dividido pelo número total de DP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highlight>
                          <a:srgbClr val="FF0000"/>
                        </a:highligh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00FF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2850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/>
                        <a:t>3.3.1.5. Número de </a:t>
                      </a:r>
                      <a:r>
                        <a:rPr lang="pt-BR" sz="1800" dirty="0">
                          <a:highlight>
                            <a:srgbClr val="FFFF00"/>
                          </a:highlight>
                        </a:rPr>
                        <a:t>cotutelas ou mobilidades internacionais de discentes</a:t>
                      </a:r>
                      <a:r>
                        <a:rPr lang="pt-BR" sz="1800" dirty="0"/>
                        <a:t>, dividido pelo número total de discentes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highlight>
                          <a:srgbClr val="FF0000"/>
                        </a:highligh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00FF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6951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/>
                        <a:t>3.3.1.6. Número de </a:t>
                      </a:r>
                      <a:r>
                        <a:rPr lang="pt-BR" sz="1800" dirty="0">
                          <a:highlight>
                            <a:srgbClr val="FFFF00"/>
                          </a:highlight>
                        </a:rPr>
                        <a:t>participações de DP como editores ou como membros do corpo editorial de periódicos nacionais/internacionais </a:t>
                      </a:r>
                      <a:r>
                        <a:rPr lang="pt-BR" sz="1800" dirty="0"/>
                        <a:t>e das participações como </a:t>
                      </a:r>
                      <a:r>
                        <a:rPr lang="pt-BR" sz="1800" dirty="0">
                          <a:highlight>
                            <a:srgbClr val="FFFF00"/>
                          </a:highlight>
                        </a:rPr>
                        <a:t>organizadores de eventos científicos internacionais</a:t>
                      </a:r>
                      <a:r>
                        <a:rPr lang="pt-BR" sz="1800" dirty="0"/>
                        <a:t>, dividido pelo número total de DP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FF00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001214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5CC4C9BA-19B8-BC60-8918-3AD3D586AE0C}"/>
              </a:ext>
            </a:extLst>
          </p:cNvPr>
          <p:cNvSpPr txBox="1"/>
          <p:nvPr/>
        </p:nvSpPr>
        <p:spPr>
          <a:xfrm>
            <a:off x="4549424" y="297498"/>
            <a:ext cx="747324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t-BR" sz="2400" dirty="0"/>
              <a:t>3.3 </a:t>
            </a:r>
            <a:r>
              <a:rPr lang="pt-BR" sz="2400" dirty="0">
                <a:highlight>
                  <a:srgbClr val="FFFF00"/>
                </a:highlight>
              </a:rPr>
              <a:t>Internacionalização, inserção (local, regional, nacional) e visibilidade do programa</a:t>
            </a:r>
          </a:p>
        </p:txBody>
      </p:sp>
      <p:sp>
        <p:nvSpPr>
          <p:cNvPr id="11" name="Seta: para a Direita 10">
            <a:extLst>
              <a:ext uri="{FF2B5EF4-FFF2-40B4-BE49-F238E27FC236}">
                <a16:creationId xmlns:a16="http://schemas.microsoft.com/office/drawing/2014/main" id="{918CA83F-1E60-AB86-09BA-9D970E740637}"/>
              </a:ext>
            </a:extLst>
          </p:cNvPr>
          <p:cNvSpPr/>
          <p:nvPr/>
        </p:nvSpPr>
        <p:spPr>
          <a:xfrm>
            <a:off x="3950252" y="571886"/>
            <a:ext cx="474134" cy="282223"/>
          </a:xfrm>
          <a:prstGeom prst="rightArrow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57579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30E76DF3-E0CA-E7E1-E2E3-58395EC80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937" y="15492"/>
            <a:ext cx="3496018" cy="1325563"/>
          </a:xfrm>
        </p:spPr>
        <p:txBody>
          <a:bodyPr>
            <a:normAutofit/>
          </a:bodyPr>
          <a:lstStyle/>
          <a:p>
            <a: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3. IMPACTO NA SOCIEDADE</a:t>
            </a:r>
            <a:endParaRPr lang="pt-BR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4" name="Espaço Reservado para Conteúdo 13">
            <a:extLst>
              <a:ext uri="{FF2B5EF4-FFF2-40B4-BE49-F238E27FC236}">
                <a16:creationId xmlns:a16="http://schemas.microsoft.com/office/drawing/2014/main" id="{BE220B9D-F048-BB87-9D05-76016F07D2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5869817"/>
              </p:ext>
            </p:extLst>
          </p:nvPr>
        </p:nvGraphicFramePr>
        <p:xfrm>
          <a:off x="277792" y="1195439"/>
          <a:ext cx="11504272" cy="5227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09974">
                  <a:extLst>
                    <a:ext uri="{9D8B030D-6E8A-4147-A177-3AD203B41FA5}">
                      <a16:colId xmlns:a16="http://schemas.microsoft.com/office/drawing/2014/main" val="2297178663"/>
                    </a:ext>
                  </a:extLst>
                </a:gridCol>
                <a:gridCol w="916414">
                  <a:extLst>
                    <a:ext uri="{9D8B030D-6E8A-4147-A177-3AD203B41FA5}">
                      <a16:colId xmlns:a16="http://schemas.microsoft.com/office/drawing/2014/main" val="41810684"/>
                    </a:ext>
                  </a:extLst>
                </a:gridCol>
                <a:gridCol w="1154445">
                  <a:extLst>
                    <a:ext uri="{9D8B030D-6E8A-4147-A177-3AD203B41FA5}">
                      <a16:colId xmlns:a16="http://schemas.microsoft.com/office/drawing/2014/main" val="4192605596"/>
                    </a:ext>
                  </a:extLst>
                </a:gridCol>
                <a:gridCol w="945189">
                  <a:extLst>
                    <a:ext uri="{9D8B030D-6E8A-4147-A177-3AD203B41FA5}">
                      <a16:colId xmlns:a16="http://schemas.microsoft.com/office/drawing/2014/main" val="3320807723"/>
                    </a:ext>
                  </a:extLst>
                </a:gridCol>
                <a:gridCol w="1478250">
                  <a:extLst>
                    <a:ext uri="{9D8B030D-6E8A-4147-A177-3AD203B41FA5}">
                      <a16:colId xmlns:a16="http://schemas.microsoft.com/office/drawing/2014/main" val="23592076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Itens de Avaliação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Fraco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Regular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Bom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Muito bom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8903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pt-BR" sz="1800" dirty="0"/>
                        <a:t>3.3.2.1. </a:t>
                      </a:r>
                      <a:r>
                        <a:rPr lang="pt-BR" sz="1800" dirty="0">
                          <a:highlight>
                            <a:srgbClr val="FFFF00"/>
                          </a:highlight>
                        </a:rPr>
                        <a:t>Atuação do PPG no desenvolvimento local e/ou regional / ou nacional, com referência às mudanças nas políticas públicas do município e/ou da região</a:t>
                      </a:r>
                      <a:endParaRPr lang="pt-BR" sz="1800" b="0" dirty="0">
                        <a:highlight>
                          <a:srgbClr val="FFFF00"/>
                        </a:highlight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00FF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89726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3.3.2.2. Resultados dos 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programas oficiais de colaborações locais, regionais e nacionais com empresas públicas ou privadas</a:t>
                      </a:r>
                    </a:p>
                  </a:txBody>
                  <a:tcPr marL="111846" marR="111846" marT="55923" marB="55923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FF00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highlight>
                          <a:srgbClr val="00FF00"/>
                        </a:highligh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6171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3.3.2.3. Número de 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DP como membro de comitês de agências de fomento e comissões estaduais e nacionais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dividido pelo número total de DP</a:t>
                      </a:r>
                    </a:p>
                  </a:txBody>
                  <a:tcPr marL="111846" marR="111846" marT="55923" marB="55923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FF00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highlight>
                          <a:srgbClr val="00FF00"/>
                        </a:highligh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2717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3.3.2.4. Número de participações de 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DP como editores ou como membros do corpo editorial de periódicos nacionais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dividido pelo número total de DP</a:t>
                      </a:r>
                    </a:p>
                  </a:txBody>
                  <a:tcPr marL="111846" marR="111846" marT="55923" marB="55923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FF00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highlight>
                          <a:srgbClr val="00FF00"/>
                        </a:highligh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2850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3.3.2.5. Número de participações de 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DP como organizadores de eventos científicos regionais e nacionais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dividido pelo número total de DP</a:t>
                      </a:r>
                    </a:p>
                  </a:txBody>
                  <a:tcPr marL="111846" marR="111846" marT="55923" marB="55923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highlight>
                          <a:srgbClr val="FF0000"/>
                        </a:highligh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00FF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6951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3.3.2.6</a:t>
                      </a:r>
                      <a:r>
                        <a:rPr lang="pt-BR" sz="2400" dirty="0"/>
                        <a:t>. 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Número de 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discentes e DP como palestrantes em congressos regionais e nacionais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dividido pelo número total de DP</a:t>
                      </a:r>
                    </a:p>
                  </a:txBody>
                  <a:tcPr marL="111846" marR="111846" marT="55923" marB="55923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FF00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001214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5CC4C9BA-19B8-BC60-8918-3AD3D586AE0C}"/>
              </a:ext>
            </a:extLst>
          </p:cNvPr>
          <p:cNvSpPr txBox="1"/>
          <p:nvPr/>
        </p:nvSpPr>
        <p:spPr>
          <a:xfrm>
            <a:off x="4492836" y="193777"/>
            <a:ext cx="747324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t-BR" sz="2400" dirty="0"/>
              <a:t>3.3 </a:t>
            </a:r>
            <a:r>
              <a:rPr lang="pt-BR" sz="2400" dirty="0">
                <a:highlight>
                  <a:srgbClr val="FFFF00"/>
                </a:highlight>
              </a:rPr>
              <a:t>Internacionalização, inserção </a:t>
            </a:r>
            <a:r>
              <a:rPr lang="pt-BR" sz="2400" dirty="0"/>
              <a:t>(local, regional, nacional) e </a:t>
            </a:r>
            <a:r>
              <a:rPr lang="pt-BR" sz="2400" dirty="0">
                <a:highlight>
                  <a:srgbClr val="FFFF00"/>
                </a:highlight>
              </a:rPr>
              <a:t>visibilidade do programa</a:t>
            </a:r>
          </a:p>
        </p:txBody>
      </p:sp>
      <p:sp>
        <p:nvSpPr>
          <p:cNvPr id="11" name="Seta: para a Direita 10">
            <a:extLst>
              <a:ext uri="{FF2B5EF4-FFF2-40B4-BE49-F238E27FC236}">
                <a16:creationId xmlns:a16="http://schemas.microsoft.com/office/drawing/2014/main" id="{918CA83F-1E60-AB86-09BA-9D970E740637}"/>
              </a:ext>
            </a:extLst>
          </p:cNvPr>
          <p:cNvSpPr/>
          <p:nvPr/>
        </p:nvSpPr>
        <p:spPr>
          <a:xfrm>
            <a:off x="3950252" y="571886"/>
            <a:ext cx="474134" cy="282223"/>
          </a:xfrm>
          <a:prstGeom prst="rightArrow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96748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30E76DF3-E0CA-E7E1-E2E3-58395EC80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937" y="50217"/>
            <a:ext cx="3496018" cy="1325563"/>
          </a:xfrm>
        </p:spPr>
        <p:txBody>
          <a:bodyPr>
            <a:normAutofit/>
          </a:bodyPr>
          <a:lstStyle/>
          <a:p>
            <a: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3. IMPACTO NA SOCIEDADE</a:t>
            </a:r>
            <a:endParaRPr lang="pt-BR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4" name="Espaço Reservado para Conteúdo 13">
            <a:extLst>
              <a:ext uri="{FF2B5EF4-FFF2-40B4-BE49-F238E27FC236}">
                <a16:creationId xmlns:a16="http://schemas.microsoft.com/office/drawing/2014/main" id="{BE220B9D-F048-BB87-9D05-76016F07D2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6305400"/>
              </p:ext>
            </p:extLst>
          </p:nvPr>
        </p:nvGraphicFramePr>
        <p:xfrm>
          <a:off x="497711" y="1808897"/>
          <a:ext cx="11376949" cy="4221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06060">
                  <a:extLst>
                    <a:ext uri="{9D8B030D-6E8A-4147-A177-3AD203B41FA5}">
                      <a16:colId xmlns:a16="http://schemas.microsoft.com/office/drawing/2014/main" val="2297178663"/>
                    </a:ext>
                  </a:extLst>
                </a:gridCol>
                <a:gridCol w="891250">
                  <a:extLst>
                    <a:ext uri="{9D8B030D-6E8A-4147-A177-3AD203B41FA5}">
                      <a16:colId xmlns:a16="http://schemas.microsoft.com/office/drawing/2014/main" val="41810684"/>
                    </a:ext>
                  </a:extLst>
                </a:gridCol>
                <a:gridCol w="1122745">
                  <a:extLst>
                    <a:ext uri="{9D8B030D-6E8A-4147-A177-3AD203B41FA5}">
                      <a16:colId xmlns:a16="http://schemas.microsoft.com/office/drawing/2014/main" val="4192605596"/>
                    </a:ext>
                  </a:extLst>
                </a:gridCol>
                <a:gridCol w="919235">
                  <a:extLst>
                    <a:ext uri="{9D8B030D-6E8A-4147-A177-3AD203B41FA5}">
                      <a16:colId xmlns:a16="http://schemas.microsoft.com/office/drawing/2014/main" val="3320807723"/>
                    </a:ext>
                  </a:extLst>
                </a:gridCol>
                <a:gridCol w="1437659">
                  <a:extLst>
                    <a:ext uri="{9D8B030D-6E8A-4147-A177-3AD203B41FA5}">
                      <a16:colId xmlns:a16="http://schemas.microsoft.com/office/drawing/2014/main" val="23592076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Itens de Avaliação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Fraco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Regular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Bom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Muito bom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8903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3.3.3.1. 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Informações na </a:t>
                      </a:r>
                      <a:r>
                        <a:rPr lang="pt-BR" sz="1800" i="1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Home Page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, via </a:t>
                      </a:r>
                      <a:r>
                        <a:rPr lang="pt-BR" sz="1800" i="1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web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 sobre nome do Programa, linhas de pesquisa, projetos de pesquisas e estrutura curricular</a:t>
                      </a:r>
                    </a:p>
                  </a:txBody>
                  <a:tcPr marL="111846" marR="111846" marT="55923" marB="55923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00FF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89726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3.3.3.2. Informações na </a:t>
                      </a:r>
                      <a:r>
                        <a:rPr lang="pt-BR" sz="1800" i="1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Home Page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, via </a:t>
                      </a:r>
                      <a:r>
                        <a:rPr lang="pt-BR" sz="1800" i="1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web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 sobre Corpo docente permanente com </a:t>
                      </a:r>
                      <a:r>
                        <a:rPr lang="pt-BR" sz="1800" i="1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link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 para CV Lattes, Google acadêmico, </a:t>
                      </a:r>
                      <a:r>
                        <a:rPr lang="pt-BR" sz="1800" kern="1200" dirty="0" err="1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Research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 ID e ORCID</a:t>
                      </a:r>
                    </a:p>
                  </a:txBody>
                  <a:tcPr marL="111846" marR="111846" marT="55923" marB="55923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00FF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6171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3.3.3.3. 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Informações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na </a:t>
                      </a:r>
                      <a:r>
                        <a:rPr lang="pt-B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Home Page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via </a:t>
                      </a:r>
                      <a:r>
                        <a:rPr lang="pt-B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sobre o histórico e evolução do Programa</a:t>
                      </a:r>
                    </a:p>
                  </a:txBody>
                  <a:tcPr marL="111846" marR="111846" marT="55923" marB="55923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00FF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2717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3.3.3.4. 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Informações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na </a:t>
                      </a:r>
                      <a:r>
                        <a:rPr lang="pt-B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Home Page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via </a:t>
                      </a:r>
                      <a:r>
                        <a:rPr lang="pt-B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sobre os 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critérios para credenciamento / recredenciamento docente do Programa</a:t>
                      </a:r>
                    </a:p>
                  </a:txBody>
                  <a:tcPr marL="111846" marR="111846" marT="55923" marB="55923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00FF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2850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3.3.2.5. 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Número de participações de docentes permanentes como organizadores de eventos científicos regionais e nacionais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dividido pelo número total de DP</a:t>
                      </a:r>
                    </a:p>
                  </a:txBody>
                  <a:tcPr marL="111846" marR="111846" marT="55923" marB="55923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0000FF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6951194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5CC4C9BA-19B8-BC60-8918-3AD3D586AE0C}"/>
              </a:ext>
            </a:extLst>
          </p:cNvPr>
          <p:cNvSpPr txBox="1"/>
          <p:nvPr/>
        </p:nvSpPr>
        <p:spPr>
          <a:xfrm>
            <a:off x="4516412" y="242541"/>
            <a:ext cx="747324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t-BR" sz="2800" dirty="0"/>
              <a:t>3.3 </a:t>
            </a:r>
            <a:r>
              <a:rPr lang="pt-BR" sz="2800" dirty="0">
                <a:highlight>
                  <a:srgbClr val="FFFF00"/>
                </a:highlight>
              </a:rPr>
              <a:t>Internacionalização, inserção </a:t>
            </a:r>
            <a:r>
              <a:rPr lang="pt-BR" sz="2800" dirty="0"/>
              <a:t>(local, regional, nacional) e visibilidade do programa</a:t>
            </a:r>
          </a:p>
        </p:txBody>
      </p:sp>
      <p:sp>
        <p:nvSpPr>
          <p:cNvPr id="11" name="Seta: para a Direita 10">
            <a:extLst>
              <a:ext uri="{FF2B5EF4-FFF2-40B4-BE49-F238E27FC236}">
                <a16:creationId xmlns:a16="http://schemas.microsoft.com/office/drawing/2014/main" id="{918CA83F-1E60-AB86-09BA-9D970E740637}"/>
              </a:ext>
            </a:extLst>
          </p:cNvPr>
          <p:cNvSpPr/>
          <p:nvPr/>
        </p:nvSpPr>
        <p:spPr>
          <a:xfrm>
            <a:off x="3950252" y="571886"/>
            <a:ext cx="474134" cy="282223"/>
          </a:xfrm>
          <a:prstGeom prst="rightArrow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9009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30E76DF3-E0CA-E7E1-E2E3-58395EC80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937" y="50217"/>
            <a:ext cx="3496018" cy="1325563"/>
          </a:xfrm>
        </p:spPr>
        <p:txBody>
          <a:bodyPr>
            <a:normAutofit/>
          </a:bodyPr>
          <a:lstStyle/>
          <a:p>
            <a:r>
              <a:rPr lang="en-US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3. IMPACTO NA SOCIEDADE</a:t>
            </a:r>
            <a:endParaRPr lang="pt-BR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4" name="Espaço Reservado para Conteúdo 13">
            <a:extLst>
              <a:ext uri="{FF2B5EF4-FFF2-40B4-BE49-F238E27FC236}">
                <a16:creationId xmlns:a16="http://schemas.microsoft.com/office/drawing/2014/main" id="{BE220B9D-F048-BB87-9D05-76016F07D2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1293213"/>
              </p:ext>
            </p:extLst>
          </p:nvPr>
        </p:nvGraphicFramePr>
        <p:xfrm>
          <a:off x="405114" y="1195439"/>
          <a:ext cx="11376949" cy="5360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06060">
                  <a:extLst>
                    <a:ext uri="{9D8B030D-6E8A-4147-A177-3AD203B41FA5}">
                      <a16:colId xmlns:a16="http://schemas.microsoft.com/office/drawing/2014/main" val="2297178663"/>
                    </a:ext>
                  </a:extLst>
                </a:gridCol>
                <a:gridCol w="891250">
                  <a:extLst>
                    <a:ext uri="{9D8B030D-6E8A-4147-A177-3AD203B41FA5}">
                      <a16:colId xmlns:a16="http://schemas.microsoft.com/office/drawing/2014/main" val="41810684"/>
                    </a:ext>
                  </a:extLst>
                </a:gridCol>
                <a:gridCol w="1122745">
                  <a:extLst>
                    <a:ext uri="{9D8B030D-6E8A-4147-A177-3AD203B41FA5}">
                      <a16:colId xmlns:a16="http://schemas.microsoft.com/office/drawing/2014/main" val="4192605596"/>
                    </a:ext>
                  </a:extLst>
                </a:gridCol>
                <a:gridCol w="919235">
                  <a:extLst>
                    <a:ext uri="{9D8B030D-6E8A-4147-A177-3AD203B41FA5}">
                      <a16:colId xmlns:a16="http://schemas.microsoft.com/office/drawing/2014/main" val="3320807723"/>
                    </a:ext>
                  </a:extLst>
                </a:gridCol>
                <a:gridCol w="1437659">
                  <a:extLst>
                    <a:ext uri="{9D8B030D-6E8A-4147-A177-3AD203B41FA5}">
                      <a16:colId xmlns:a16="http://schemas.microsoft.com/office/drawing/2014/main" val="23592076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Itens de Avaliação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Fraco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Regular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Bom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Muito bom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8903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3.3.2.6</a:t>
                      </a:r>
                      <a:r>
                        <a:rPr lang="pt-BR" sz="2400" dirty="0"/>
                        <a:t>. 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Número de discentes e DP como palestrantes em congressos 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regionais e nacionais, dividido pelo número total de DP</a:t>
                      </a:r>
                    </a:p>
                  </a:txBody>
                  <a:tcPr marL="111846" marR="111846" marT="55923" marB="55923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FFFF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001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3.3.3.5. 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Informações na </a:t>
                      </a:r>
                      <a:r>
                        <a:rPr lang="pt-BR" sz="1800" i="1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Home Page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via web 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sobre os conceitos CAPES ao longo dos processos de avaliação anteriores</a:t>
                      </a:r>
                    </a:p>
                  </a:txBody>
                  <a:tcPr marL="111846" marR="111846" marT="55923" marB="55923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0000FF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2655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3.3.3.6. 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Informações na </a:t>
                      </a:r>
                      <a:r>
                        <a:rPr lang="pt-BR" sz="1800" i="1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Home Page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via </a:t>
                      </a:r>
                      <a:r>
                        <a:rPr lang="pt-B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sobre a oferta de disciplinas semestrais/anuais do Programa</a:t>
                      </a:r>
                    </a:p>
                  </a:txBody>
                  <a:tcPr marL="111846" marR="111846" marT="55923" marB="55923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00FF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highlight>
                          <a:srgbClr val="0000FF"/>
                        </a:highlight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6299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3.3.3.7. 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Informações na </a:t>
                      </a:r>
                      <a:r>
                        <a:rPr lang="pt-BR" sz="1800" i="1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Home Page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via </a:t>
                      </a:r>
                      <a:r>
                        <a:rPr lang="pt-B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sobre os 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Editais de seleção de discentes para o Programa</a:t>
                      </a:r>
                    </a:p>
                  </a:txBody>
                  <a:tcPr marL="111846" marR="111846" marT="55923" marB="55923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highlight>
                          <a:srgbClr val="00FF00"/>
                        </a:highligh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0000FF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3602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3.3.3.8. 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Informações da garantia de amplo acesso às dissertações e às teses do Programa, na </a:t>
                      </a:r>
                      <a:r>
                        <a:rPr lang="pt-BR" sz="1800" i="1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Home Page 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do PPG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via web, respeitando a legislação vigente acerca da confidencialidade desses documentos</a:t>
                      </a:r>
                    </a:p>
                  </a:txBody>
                  <a:tcPr marL="111846" marR="111846" marT="55923" marB="55923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00FF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1122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3.3.3.9. 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Divulgação, na </a:t>
                      </a:r>
                      <a:r>
                        <a:rPr lang="pt-BR" sz="1800" i="1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Home Page 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 Programa, via </a:t>
                      </a:r>
                      <a:r>
                        <a:rPr lang="pt-B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da produção técnico-científica do Programa</a:t>
                      </a:r>
                    </a:p>
                  </a:txBody>
                  <a:tcPr marL="111846" marR="111846" marT="55923" marB="559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FF00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7795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3.3.3.10. 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Divulgação de informações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na </a:t>
                      </a:r>
                      <a:r>
                        <a:rPr lang="pt-B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Home Page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via </a:t>
                      </a:r>
                      <a:r>
                        <a:rPr lang="pt-BR" sz="180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sobre atividades de 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popularização da ciência do Programa</a:t>
                      </a:r>
                    </a:p>
                  </a:txBody>
                  <a:tcPr marL="111846" marR="111846" marT="55923" marB="559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FF00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6601476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5CC4C9BA-19B8-BC60-8918-3AD3D586AE0C}"/>
              </a:ext>
            </a:extLst>
          </p:cNvPr>
          <p:cNvSpPr txBox="1"/>
          <p:nvPr/>
        </p:nvSpPr>
        <p:spPr>
          <a:xfrm>
            <a:off x="4516412" y="300416"/>
            <a:ext cx="747324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t-BR" sz="2400" dirty="0"/>
              <a:t>3.3 </a:t>
            </a:r>
            <a:r>
              <a:rPr lang="pt-BR" sz="2400" dirty="0">
                <a:highlight>
                  <a:srgbClr val="FFFF00"/>
                </a:highlight>
              </a:rPr>
              <a:t>Internacionalização, inserção </a:t>
            </a:r>
            <a:r>
              <a:rPr lang="pt-BR" sz="2400" dirty="0"/>
              <a:t>(local, regional, nacional) e visibilidade do programa</a:t>
            </a:r>
          </a:p>
        </p:txBody>
      </p:sp>
      <p:sp>
        <p:nvSpPr>
          <p:cNvPr id="11" name="Seta: para a Direita 10">
            <a:extLst>
              <a:ext uri="{FF2B5EF4-FFF2-40B4-BE49-F238E27FC236}">
                <a16:creationId xmlns:a16="http://schemas.microsoft.com/office/drawing/2014/main" id="{918CA83F-1E60-AB86-09BA-9D970E740637}"/>
              </a:ext>
            </a:extLst>
          </p:cNvPr>
          <p:cNvSpPr/>
          <p:nvPr/>
        </p:nvSpPr>
        <p:spPr>
          <a:xfrm>
            <a:off x="3950252" y="571886"/>
            <a:ext cx="474134" cy="282223"/>
          </a:xfrm>
          <a:prstGeom prst="rightArrow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2556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C5EF1F03-FBFA-EDC7-8A1F-FF998CC9E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Ficha de Avaliação da CAPES quanto ao item Impacto na Sociedade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D4F0AF5-BF33-3CFC-5382-57CD909BD3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/>
              <a:t>Programa deve intensificar sua comunicação com a sociedade por meio de seu quadro acadêmico, produção científica e técnica. </a:t>
            </a:r>
          </a:p>
          <a:p>
            <a:r>
              <a:rPr lang="pt-BR" dirty="0"/>
              <a:t>A homepage do Programa, ambiente em que constam muitas informações com transparência, regramentos de funcionamento, mas que ainda pode evoluir para apresentar de forma mais didática alguns itens, como sua contribuição e impactos regional, nacional e internacional, produção, ações pontuais de solidariedade com outros PPG e práticas de internacionalização que ainda são tímidas, bem como informações sobre a popularização na ciência, para maior visibilidade do PPG. </a:t>
            </a:r>
          </a:p>
          <a:p>
            <a:r>
              <a:rPr lang="pt-BR" dirty="0"/>
              <a:t>Em suma, neste quesito, o Programa deve buscar intensificar a atuação Regional, suporte ao desenvolvimento local, bem como o aumento de seu impacto à sociedade. </a:t>
            </a:r>
          </a:p>
          <a:p>
            <a:r>
              <a:rPr lang="pt-BR" dirty="0"/>
              <a:t>recomenda-se </a:t>
            </a:r>
            <a:r>
              <a:rPr lang="pt-BR" dirty="0">
                <a:highlight>
                  <a:srgbClr val="FFFF00"/>
                </a:highlight>
              </a:rPr>
              <a:t>estimular a geração tecnológica na perspectiva de produção de patentes </a:t>
            </a:r>
            <a:r>
              <a:rPr lang="pt-BR" dirty="0"/>
              <a:t>(conforme avanço observado no quadriênio), com a participação de discentes e/ou egressos, além de projetos multicêntricos, institucionais e colaborações oficiais.</a:t>
            </a:r>
          </a:p>
        </p:txBody>
      </p:sp>
    </p:spTree>
    <p:extLst>
      <p:ext uri="{BB962C8B-B14F-4D97-AF65-F5344CB8AC3E}">
        <p14:creationId xmlns:p14="http://schemas.microsoft.com/office/powerpoint/2010/main" val="23301021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 rot="647337">
            <a:off x="2348640" y="1113540"/>
            <a:ext cx="3369200" cy="3004800"/>
          </a:xfrm>
          <a:prstGeom prst="rect">
            <a:avLst/>
          </a:prstGeom>
          <a:solidFill>
            <a:srgbClr val="0B5394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55" name="Google Shape;55;p13"/>
          <p:cNvSpPr/>
          <p:nvPr/>
        </p:nvSpPr>
        <p:spPr>
          <a:xfrm rot="785684">
            <a:off x="5892493" y="577429"/>
            <a:ext cx="3369200" cy="30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 b="1" dirty="0"/>
          </a:p>
        </p:txBody>
      </p:sp>
      <p:sp>
        <p:nvSpPr>
          <p:cNvPr id="56" name="Google Shape;56;p13"/>
          <p:cNvSpPr/>
          <p:nvPr/>
        </p:nvSpPr>
        <p:spPr>
          <a:xfrm rot="674911">
            <a:off x="6538568" y="4106385"/>
            <a:ext cx="3369200" cy="3004800"/>
          </a:xfrm>
          <a:prstGeom prst="rect">
            <a:avLst/>
          </a:prstGeom>
          <a:solidFill>
            <a:schemeClr val="tx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57" name="Google Shape;57;p13"/>
          <p:cNvSpPr/>
          <p:nvPr/>
        </p:nvSpPr>
        <p:spPr>
          <a:xfrm rot="21009703">
            <a:off x="2458329" y="3646087"/>
            <a:ext cx="3369200" cy="3004800"/>
          </a:xfrm>
          <a:prstGeom prst="rect">
            <a:avLst/>
          </a:prstGeom>
          <a:solidFill>
            <a:srgbClr val="0070C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58" name="Google Shape;58;p13"/>
          <p:cNvSpPr txBox="1"/>
          <p:nvPr/>
        </p:nvSpPr>
        <p:spPr>
          <a:xfrm>
            <a:off x="2434463" y="34256"/>
            <a:ext cx="1843508" cy="4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pt-BR" sz="2000" b="1" dirty="0"/>
              <a:t>FAVORÁVEL</a:t>
            </a:r>
            <a:endParaRPr sz="2000" b="1" dirty="0"/>
          </a:p>
        </p:txBody>
      </p:sp>
      <p:sp>
        <p:nvSpPr>
          <p:cNvPr id="59" name="Google Shape;59;p13"/>
          <p:cNvSpPr txBox="1"/>
          <p:nvPr/>
        </p:nvSpPr>
        <p:spPr>
          <a:xfrm>
            <a:off x="6855004" y="-25231"/>
            <a:ext cx="2028400" cy="4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pt-BR" sz="2000" b="1" dirty="0"/>
              <a:t>DESFAVORÁVEL</a:t>
            </a:r>
            <a:endParaRPr sz="2000" b="1" dirty="0"/>
          </a:p>
        </p:txBody>
      </p:sp>
      <p:sp>
        <p:nvSpPr>
          <p:cNvPr id="60" name="Google Shape;60;p13"/>
          <p:cNvSpPr/>
          <p:nvPr/>
        </p:nvSpPr>
        <p:spPr>
          <a:xfrm rot="5400000">
            <a:off x="3054193" y="-5955"/>
            <a:ext cx="523200" cy="1694800"/>
          </a:xfrm>
          <a:prstGeom prst="rtTriangl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61" name="Google Shape;61;p13"/>
          <p:cNvSpPr txBox="1"/>
          <p:nvPr/>
        </p:nvSpPr>
        <p:spPr>
          <a:xfrm>
            <a:off x="2371314" y="509019"/>
            <a:ext cx="1781745" cy="5940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pt-BR" sz="1600" b="1" dirty="0">
                <a:solidFill>
                  <a:srgbClr val="FF0000"/>
                </a:solidFill>
              </a:rPr>
              <a:t>FORÇAS</a:t>
            </a:r>
            <a:endParaRPr sz="1600" b="1" dirty="0">
              <a:solidFill>
                <a:srgbClr val="FF0000"/>
              </a:solidFill>
            </a:endParaRPr>
          </a:p>
        </p:txBody>
      </p:sp>
      <p:sp>
        <p:nvSpPr>
          <p:cNvPr id="62" name="Google Shape;62;p13"/>
          <p:cNvSpPr/>
          <p:nvPr/>
        </p:nvSpPr>
        <p:spPr>
          <a:xfrm rot="5400000">
            <a:off x="3009860" y="3096479"/>
            <a:ext cx="591600" cy="1694800"/>
          </a:xfrm>
          <a:prstGeom prst="rtTriangl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63" name="Google Shape;63;p13"/>
          <p:cNvSpPr txBox="1"/>
          <p:nvPr/>
        </p:nvSpPr>
        <p:spPr>
          <a:xfrm rot="-5400000">
            <a:off x="1512627" y="1792745"/>
            <a:ext cx="1295200" cy="48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pt-BR" sz="2000" b="1" dirty="0"/>
              <a:t>INTERNO</a:t>
            </a:r>
            <a:endParaRPr sz="2000" b="1" dirty="0"/>
          </a:p>
        </p:txBody>
      </p:sp>
      <p:sp>
        <p:nvSpPr>
          <p:cNvPr id="64" name="Google Shape;64;p13"/>
          <p:cNvSpPr txBox="1"/>
          <p:nvPr/>
        </p:nvSpPr>
        <p:spPr>
          <a:xfrm rot="-5400000">
            <a:off x="1495289" y="4858083"/>
            <a:ext cx="1329876" cy="484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pt-BR" sz="2000" b="1" dirty="0"/>
              <a:t>EXTERNO</a:t>
            </a:r>
            <a:endParaRPr sz="2000" b="1" dirty="0"/>
          </a:p>
        </p:txBody>
      </p:sp>
      <p:sp>
        <p:nvSpPr>
          <p:cNvPr id="65" name="Google Shape;65;p13"/>
          <p:cNvSpPr txBox="1"/>
          <p:nvPr/>
        </p:nvSpPr>
        <p:spPr>
          <a:xfrm>
            <a:off x="2342500" y="3653859"/>
            <a:ext cx="1755936" cy="55990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pt-BR" sz="1600" b="1" dirty="0">
                <a:solidFill>
                  <a:srgbClr val="FF0000"/>
                </a:solidFill>
              </a:rPr>
              <a:t>OPORTUNIDADES</a:t>
            </a:r>
            <a:endParaRPr sz="1600" b="1" dirty="0">
              <a:solidFill>
                <a:srgbClr val="FF0000"/>
              </a:solidFill>
            </a:endParaRPr>
          </a:p>
        </p:txBody>
      </p:sp>
      <p:sp>
        <p:nvSpPr>
          <p:cNvPr id="66" name="Google Shape;66;p13"/>
          <p:cNvSpPr/>
          <p:nvPr/>
        </p:nvSpPr>
        <p:spPr>
          <a:xfrm rot="5400000">
            <a:off x="6489627" y="2887366"/>
            <a:ext cx="500400" cy="1694800"/>
          </a:xfrm>
          <a:prstGeom prst="rtTriangl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67" name="Google Shape;67;p13"/>
          <p:cNvSpPr txBox="1"/>
          <p:nvPr/>
        </p:nvSpPr>
        <p:spPr>
          <a:xfrm>
            <a:off x="5834622" y="3379476"/>
            <a:ext cx="1768391" cy="59480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pt-BR" sz="1600" b="1" dirty="0">
                <a:solidFill>
                  <a:srgbClr val="FF0000"/>
                </a:solidFill>
              </a:rPr>
              <a:t>AMEAÇAS</a:t>
            </a:r>
            <a:endParaRPr sz="1600" b="1" dirty="0">
              <a:solidFill>
                <a:srgbClr val="FF0000"/>
              </a:solidFill>
            </a:endParaRPr>
          </a:p>
        </p:txBody>
      </p:sp>
      <p:sp>
        <p:nvSpPr>
          <p:cNvPr id="68" name="Google Shape;68;p13"/>
          <p:cNvSpPr/>
          <p:nvPr/>
        </p:nvSpPr>
        <p:spPr>
          <a:xfrm rot="5400000">
            <a:off x="6458027" y="14245"/>
            <a:ext cx="563600" cy="1694800"/>
          </a:xfrm>
          <a:prstGeom prst="rtTriangle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69" name="Google Shape;69;p13"/>
          <p:cNvSpPr txBox="1"/>
          <p:nvPr/>
        </p:nvSpPr>
        <p:spPr>
          <a:xfrm>
            <a:off x="5865567" y="509020"/>
            <a:ext cx="1678223" cy="5940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pt-BR" sz="1600" b="1" dirty="0">
                <a:solidFill>
                  <a:srgbClr val="FF0000"/>
                </a:solidFill>
              </a:rPr>
              <a:t>FRAQUEZAS</a:t>
            </a:r>
            <a:endParaRPr sz="1600" b="1" dirty="0">
              <a:solidFill>
                <a:srgbClr val="FF0000"/>
              </a:solidFill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2063818" y="1146371"/>
            <a:ext cx="3608678" cy="2521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609585" indent="-380990">
              <a:buClr>
                <a:srgbClr val="FFFFFF"/>
              </a:buClr>
              <a:buSzPts val="900"/>
              <a:buChar char="-"/>
            </a:pPr>
            <a:r>
              <a:rPr lang="pt-BR" sz="1400" b="1" dirty="0">
                <a:solidFill>
                  <a:srgbClr val="FFFFFF"/>
                </a:solidFill>
              </a:rPr>
              <a:t>Quais são suas forças?</a:t>
            </a:r>
            <a:br>
              <a:rPr lang="pt-BR" sz="1400" b="1" dirty="0">
                <a:solidFill>
                  <a:srgbClr val="FFFFFF"/>
                </a:solidFill>
              </a:rPr>
            </a:br>
            <a:endParaRPr sz="1400" b="1" dirty="0">
              <a:solidFill>
                <a:srgbClr val="FFFFFF"/>
              </a:solidFill>
            </a:endParaRPr>
          </a:p>
          <a:p>
            <a:pPr marL="609585" indent="-380990">
              <a:buClr>
                <a:srgbClr val="FFFFFF"/>
              </a:buClr>
              <a:buSzPts val="900"/>
              <a:buChar char="-"/>
            </a:pPr>
            <a:r>
              <a:rPr lang="pt-BR" sz="1400" b="1" dirty="0">
                <a:solidFill>
                  <a:srgbClr val="FFFFFF"/>
                </a:solidFill>
              </a:rPr>
              <a:t>Em que você é melhor que os demais que são sua referência?</a:t>
            </a:r>
            <a:br>
              <a:rPr lang="pt-BR" sz="1400" b="1" dirty="0">
                <a:solidFill>
                  <a:srgbClr val="FFFFFF"/>
                </a:solidFill>
              </a:rPr>
            </a:br>
            <a:endParaRPr sz="1400" b="1" dirty="0">
              <a:solidFill>
                <a:srgbClr val="FFFFFF"/>
              </a:solidFill>
            </a:endParaRPr>
          </a:p>
          <a:p>
            <a:pPr marL="609585" indent="-380990">
              <a:buClr>
                <a:srgbClr val="FFFFFF"/>
              </a:buClr>
              <a:buSzPts val="900"/>
              <a:buChar char="-"/>
            </a:pPr>
            <a:r>
              <a:rPr lang="pt-BR" sz="1400" b="1" dirty="0">
                <a:solidFill>
                  <a:srgbClr val="FFFFFF"/>
                </a:solidFill>
              </a:rPr>
              <a:t>Quais são suas capacidades que o distingue dos demais?</a:t>
            </a:r>
            <a:br>
              <a:rPr lang="pt-BR" sz="1400" b="1" dirty="0">
                <a:solidFill>
                  <a:srgbClr val="FFFFFF"/>
                </a:solidFill>
              </a:rPr>
            </a:br>
            <a:endParaRPr sz="1400" b="1" dirty="0">
              <a:solidFill>
                <a:srgbClr val="FFFFFF"/>
              </a:solidFill>
            </a:endParaRPr>
          </a:p>
          <a:p>
            <a:pPr marL="609585" indent="-380990">
              <a:buClr>
                <a:srgbClr val="FFFFFF"/>
              </a:buClr>
              <a:buSzPts val="900"/>
              <a:buChar char="-"/>
            </a:pPr>
            <a:r>
              <a:rPr lang="pt-BR" sz="1400" b="1" dirty="0">
                <a:solidFill>
                  <a:srgbClr val="FFFFFF"/>
                </a:solidFill>
              </a:rPr>
              <a:t>Quais são as forças que os outros enxergam em você?</a:t>
            </a:r>
            <a:endParaRPr sz="1400" b="1" dirty="0">
              <a:solidFill>
                <a:srgbClr val="FFFFFF"/>
              </a:solidFill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5595911" y="1083496"/>
            <a:ext cx="3626800" cy="246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609585" indent="-380990">
              <a:buClr>
                <a:srgbClr val="FFFFFF"/>
              </a:buClr>
              <a:buSzPts val="900"/>
              <a:buChar char="-"/>
            </a:pPr>
            <a:r>
              <a:rPr lang="pt-BR" sz="1400" b="1" dirty="0">
                <a:solidFill>
                  <a:srgbClr val="FFFFFF"/>
                </a:solidFill>
              </a:rPr>
              <a:t>Quais são suas fraquezas?</a:t>
            </a:r>
            <a:br>
              <a:rPr lang="pt-BR" sz="1400" b="1" dirty="0">
                <a:solidFill>
                  <a:srgbClr val="FFFFFF"/>
                </a:solidFill>
              </a:rPr>
            </a:br>
            <a:endParaRPr sz="1400" b="1" dirty="0">
              <a:solidFill>
                <a:srgbClr val="FFFFFF"/>
              </a:solidFill>
            </a:endParaRPr>
          </a:p>
          <a:p>
            <a:pPr marL="609585" indent="-380990">
              <a:buClr>
                <a:srgbClr val="FFFFFF"/>
              </a:buClr>
              <a:buSzPts val="900"/>
              <a:buChar char="-"/>
            </a:pPr>
            <a:r>
              <a:rPr lang="pt-BR" sz="1400" b="1" dirty="0">
                <a:solidFill>
                  <a:srgbClr val="FFFFFF"/>
                </a:solidFill>
              </a:rPr>
              <a:t>Em que você se considera inferior aos demais que são sua referência ?</a:t>
            </a:r>
            <a:br>
              <a:rPr lang="pt-BR" sz="1400" b="1" dirty="0">
                <a:solidFill>
                  <a:srgbClr val="FFFFFF"/>
                </a:solidFill>
              </a:rPr>
            </a:br>
            <a:endParaRPr sz="1400" b="1" dirty="0">
              <a:solidFill>
                <a:srgbClr val="FFFFFF"/>
              </a:solidFill>
            </a:endParaRPr>
          </a:p>
          <a:p>
            <a:pPr marL="609585" indent="-380990">
              <a:buClr>
                <a:srgbClr val="FFFFFF"/>
              </a:buClr>
              <a:buSzPts val="900"/>
              <a:buChar char="-"/>
            </a:pPr>
            <a:r>
              <a:rPr lang="pt-BR" sz="1400" b="1" dirty="0">
                <a:solidFill>
                  <a:srgbClr val="FFFFFF"/>
                </a:solidFill>
              </a:rPr>
              <a:t>O que se pode melhorar?</a:t>
            </a:r>
            <a:br>
              <a:rPr lang="pt-BR" sz="1400" b="1" dirty="0">
                <a:solidFill>
                  <a:srgbClr val="FFFFFF"/>
                </a:solidFill>
              </a:rPr>
            </a:br>
            <a:endParaRPr sz="1400" b="1" dirty="0">
              <a:solidFill>
                <a:srgbClr val="FFFFFF"/>
              </a:solidFill>
            </a:endParaRPr>
          </a:p>
          <a:p>
            <a:pPr marL="609585" indent="-380990">
              <a:buClr>
                <a:srgbClr val="FFFFFF"/>
              </a:buClr>
              <a:buSzPts val="900"/>
              <a:buChar char="-"/>
            </a:pPr>
            <a:r>
              <a:rPr lang="pt-BR" sz="1400" b="1" dirty="0">
                <a:solidFill>
                  <a:srgbClr val="FFFFFF"/>
                </a:solidFill>
              </a:rPr>
              <a:t>Quais são as fraquezas que os outros enxergam em você?</a:t>
            </a:r>
            <a:endParaRPr sz="1400" b="1" dirty="0">
              <a:solidFill>
                <a:srgbClr val="FFFFFF"/>
              </a:solidFill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2308693" y="4242179"/>
            <a:ext cx="3626800" cy="246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609585" indent="-380990">
              <a:buClr>
                <a:srgbClr val="FFFFFF"/>
              </a:buClr>
              <a:buSzPts val="900"/>
              <a:buChar char="-"/>
            </a:pPr>
            <a:r>
              <a:rPr lang="pt-BR" sz="1400" b="1" dirty="0">
                <a:solidFill>
                  <a:srgbClr val="FFFFFF"/>
                </a:solidFill>
              </a:rPr>
              <a:t>Quais condições ou acontecimentos externos podem te impactar positivamente?</a:t>
            </a:r>
            <a:br>
              <a:rPr lang="pt-BR" sz="1400" b="1" dirty="0">
                <a:solidFill>
                  <a:srgbClr val="FFFFFF"/>
                </a:solidFill>
              </a:rPr>
            </a:br>
            <a:endParaRPr sz="1400" b="1" dirty="0">
              <a:solidFill>
                <a:srgbClr val="FFFFFF"/>
              </a:solidFill>
            </a:endParaRPr>
          </a:p>
          <a:p>
            <a:pPr marL="609585" indent="-380990">
              <a:buClr>
                <a:srgbClr val="FFFFFF"/>
              </a:buClr>
              <a:buSzPts val="900"/>
              <a:buChar char="-"/>
            </a:pPr>
            <a:r>
              <a:rPr lang="pt-BR" sz="1400" b="1" dirty="0">
                <a:solidFill>
                  <a:srgbClr val="FFFFFF"/>
                </a:solidFill>
              </a:rPr>
              <a:t>Quais são as oportunidades externas disponíveis?</a:t>
            </a:r>
          </a:p>
          <a:p>
            <a:pPr marL="609585" indent="-380990">
              <a:buClr>
                <a:srgbClr val="FFFFFF"/>
              </a:buClr>
              <a:buSzPts val="900"/>
              <a:buChar char="-"/>
            </a:pPr>
            <a:endParaRPr lang="pt-BR" sz="1400" b="1" dirty="0">
              <a:solidFill>
                <a:srgbClr val="FFFFFF"/>
              </a:solidFill>
            </a:endParaRPr>
          </a:p>
          <a:p>
            <a:pPr marL="609585" indent="-380990">
              <a:buClr>
                <a:srgbClr val="FFFFFF"/>
              </a:buClr>
              <a:buSzPts val="900"/>
              <a:buChar char="-"/>
            </a:pPr>
            <a:r>
              <a:rPr lang="pt-BR" sz="1400" b="1" dirty="0">
                <a:solidFill>
                  <a:srgbClr val="FFFFFF"/>
                </a:solidFill>
              </a:rPr>
              <a:t>Algumas oportunidades são potencializadas por suas forças? Quais especificamente?</a:t>
            </a:r>
            <a:endParaRPr sz="1400" b="1" dirty="0">
              <a:solidFill>
                <a:srgbClr val="FFFFFF"/>
              </a:solidFill>
            </a:endParaRPr>
          </a:p>
        </p:txBody>
      </p:sp>
      <p:sp>
        <p:nvSpPr>
          <p:cNvPr id="73" name="Google Shape;73;p13"/>
          <p:cNvSpPr txBox="1"/>
          <p:nvPr/>
        </p:nvSpPr>
        <p:spPr>
          <a:xfrm>
            <a:off x="6215952" y="4295356"/>
            <a:ext cx="3626800" cy="246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609585" indent="-380990">
              <a:buClr>
                <a:srgbClr val="FFFFFF"/>
              </a:buClr>
              <a:buSzPts val="900"/>
              <a:buChar char="-"/>
            </a:pPr>
            <a:r>
              <a:rPr lang="pt-BR" sz="1400" b="1" dirty="0">
                <a:solidFill>
                  <a:srgbClr val="FFFFFF"/>
                </a:solidFill>
              </a:rPr>
              <a:t>Quais condições ou acontecimentos externos podem te impactar negativamente?</a:t>
            </a:r>
            <a:br>
              <a:rPr lang="pt-BR" sz="1400" b="1" dirty="0">
                <a:solidFill>
                  <a:srgbClr val="FFFFFF"/>
                </a:solidFill>
              </a:rPr>
            </a:br>
            <a:endParaRPr sz="1400" b="1" dirty="0">
              <a:solidFill>
                <a:srgbClr val="FFFFFF"/>
              </a:solidFill>
            </a:endParaRPr>
          </a:p>
          <a:p>
            <a:pPr marL="609585" indent="-380990">
              <a:buClr>
                <a:srgbClr val="FFFFFF"/>
              </a:buClr>
              <a:buSzPts val="900"/>
              <a:buChar char="-"/>
            </a:pPr>
            <a:r>
              <a:rPr lang="pt-BR" sz="1400" b="1" dirty="0">
                <a:solidFill>
                  <a:srgbClr val="FFFFFF"/>
                </a:solidFill>
              </a:rPr>
              <a:t>O que poderá te impactar como resultado de ações dos demais que são sua referência?</a:t>
            </a:r>
            <a:br>
              <a:rPr lang="pt-BR" sz="1400" b="1" dirty="0">
                <a:solidFill>
                  <a:srgbClr val="FFFFFF"/>
                </a:solidFill>
              </a:rPr>
            </a:br>
            <a:endParaRPr sz="1400" b="1" dirty="0">
              <a:solidFill>
                <a:srgbClr val="FFFFFF"/>
              </a:solidFill>
            </a:endParaRPr>
          </a:p>
          <a:p>
            <a:pPr marL="609585" indent="-380990">
              <a:buClr>
                <a:srgbClr val="FFFFFF"/>
              </a:buClr>
              <a:buSzPts val="900"/>
              <a:buChar char="-"/>
            </a:pPr>
            <a:r>
              <a:rPr lang="pt-BR" sz="1400" b="1" dirty="0">
                <a:solidFill>
                  <a:srgbClr val="FFFFFF"/>
                </a:solidFill>
              </a:rPr>
              <a:t>Algumas ameaças são potencializadas por suas fraquezas? Quais especificamente?</a:t>
            </a:r>
            <a:endParaRPr sz="1400" b="1" dirty="0">
              <a:solidFill>
                <a:srgbClr val="FFFFFF"/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7A576DA5-4C8F-482A-B28E-606B1A2F0729}"/>
              </a:ext>
            </a:extLst>
          </p:cNvPr>
          <p:cNvSpPr txBox="1"/>
          <p:nvPr/>
        </p:nvSpPr>
        <p:spPr>
          <a:xfrm>
            <a:off x="9968740" y="3000784"/>
            <a:ext cx="2064772" cy="35394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/>
              <a:t>MATRIZ S.W.O.T (F.O.F.A)</a:t>
            </a:r>
          </a:p>
          <a:p>
            <a:endParaRPr lang="pt-BR" sz="1600" b="1" dirty="0"/>
          </a:p>
          <a:p>
            <a:pPr algn="ctr"/>
            <a:r>
              <a:rPr lang="pt-BR" sz="1600" b="1" dirty="0"/>
              <a:t>QUAL(IS) DIMENSÃO(ÕES) SE PRETENDE TRAÇAR AS LINHAS DE AÇÃO? </a:t>
            </a:r>
          </a:p>
          <a:p>
            <a:endParaRPr lang="pt-BR" sz="1600" b="1" dirty="0"/>
          </a:p>
          <a:p>
            <a:r>
              <a:rPr lang="pt-BR" sz="1600" dirty="0"/>
              <a:t>[ ] Formação de Pessoal</a:t>
            </a:r>
          </a:p>
          <a:p>
            <a:r>
              <a:rPr lang="pt-BR" sz="1600" dirty="0"/>
              <a:t>[ ] Pesquisa </a:t>
            </a:r>
          </a:p>
          <a:p>
            <a:r>
              <a:rPr lang="pt-BR" sz="1600" dirty="0"/>
              <a:t>[ ] Inovação </a:t>
            </a:r>
          </a:p>
          <a:p>
            <a:r>
              <a:rPr lang="pt-BR" sz="1600" dirty="0"/>
              <a:t>[ ] Impacto Social </a:t>
            </a:r>
          </a:p>
          <a:p>
            <a:r>
              <a:rPr lang="pt-BR" sz="1600" dirty="0"/>
              <a:t>[ ] Internacionalização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C501F9C1-ABD5-40ED-8784-DBD52B9802BF}"/>
              </a:ext>
            </a:extLst>
          </p:cNvPr>
          <p:cNvSpPr/>
          <p:nvPr/>
        </p:nvSpPr>
        <p:spPr>
          <a:xfrm>
            <a:off x="9635387" y="699202"/>
            <a:ext cx="2336245" cy="166170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400"/>
          </a:p>
        </p:txBody>
      </p:sp>
      <p:sp>
        <p:nvSpPr>
          <p:cNvPr id="24" name="Google Shape;59;p13">
            <a:extLst>
              <a:ext uri="{FF2B5EF4-FFF2-40B4-BE49-F238E27FC236}">
                <a16:creationId xmlns:a16="http://schemas.microsoft.com/office/drawing/2014/main" id="{05E06153-7737-465B-9A96-36629D5D0C03}"/>
              </a:ext>
            </a:extLst>
          </p:cNvPr>
          <p:cNvSpPr txBox="1"/>
          <p:nvPr/>
        </p:nvSpPr>
        <p:spPr>
          <a:xfrm>
            <a:off x="9560954" y="68849"/>
            <a:ext cx="2310467" cy="4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pt-BR" sz="2000" b="1" dirty="0"/>
              <a:t>DESAFIOS E AÇÕES</a:t>
            </a:r>
            <a:endParaRPr sz="2000" b="1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DF7B68B-A6EB-466B-8B38-D837EC7DDF64}"/>
              </a:ext>
            </a:extLst>
          </p:cNvPr>
          <p:cNvSpPr txBox="1"/>
          <p:nvPr/>
        </p:nvSpPr>
        <p:spPr>
          <a:xfrm>
            <a:off x="9650780" y="823596"/>
            <a:ext cx="22793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189" indent="-457189">
              <a:buFont typeface="+mj-lt"/>
              <a:buAutoNum type="arabicPeriod"/>
            </a:pPr>
            <a:r>
              <a:rPr lang="pt-BR" sz="2000" dirty="0"/>
              <a:t>Desafio A</a:t>
            </a:r>
          </a:p>
          <a:p>
            <a:pPr marL="457189" indent="-457189">
              <a:buFont typeface="+mj-lt"/>
              <a:buAutoNum type="arabicPeriod"/>
            </a:pPr>
            <a:r>
              <a:rPr lang="pt-BR" sz="2000" dirty="0"/>
              <a:t>Desafio B</a:t>
            </a:r>
          </a:p>
          <a:p>
            <a:pPr marL="457189" indent="-457189">
              <a:buFont typeface="+mj-lt"/>
              <a:buAutoNum type="arabicPeriod"/>
            </a:pPr>
            <a:r>
              <a:rPr lang="pt-BR" sz="2000" dirty="0"/>
              <a:t>...</a:t>
            </a:r>
          </a:p>
        </p:txBody>
      </p:sp>
      <p:sp>
        <p:nvSpPr>
          <p:cNvPr id="5" name="Elipse 4"/>
          <p:cNvSpPr/>
          <p:nvPr/>
        </p:nvSpPr>
        <p:spPr>
          <a:xfrm rot="18554513">
            <a:off x="542301" y="428676"/>
            <a:ext cx="1764273" cy="122014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MATRIZ SWOT (FOFA)</a:t>
            </a:r>
            <a:r>
              <a:rPr lang="pt-BR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54153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1" grpId="0"/>
      <p:bldP spid="72" grpId="0"/>
      <p:bldP spid="7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4;p13">
            <a:extLst>
              <a:ext uri="{FF2B5EF4-FFF2-40B4-BE49-F238E27FC236}">
                <a16:creationId xmlns:a16="http://schemas.microsoft.com/office/drawing/2014/main" id="{8B51B87F-08AD-4D56-ADB5-26E7E8CCDB70}"/>
              </a:ext>
            </a:extLst>
          </p:cNvPr>
          <p:cNvSpPr/>
          <p:nvPr/>
        </p:nvSpPr>
        <p:spPr>
          <a:xfrm>
            <a:off x="1527744" y="639366"/>
            <a:ext cx="4429119" cy="3004800"/>
          </a:xfrm>
          <a:prstGeom prst="rect">
            <a:avLst/>
          </a:prstGeom>
          <a:solidFill>
            <a:srgbClr val="0B5394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3" name="Google Shape;55;p13">
            <a:extLst>
              <a:ext uri="{FF2B5EF4-FFF2-40B4-BE49-F238E27FC236}">
                <a16:creationId xmlns:a16="http://schemas.microsoft.com/office/drawing/2014/main" id="{71C00478-45FB-4BFE-B34E-6FB58E772863}"/>
              </a:ext>
            </a:extLst>
          </p:cNvPr>
          <p:cNvSpPr/>
          <p:nvPr/>
        </p:nvSpPr>
        <p:spPr>
          <a:xfrm>
            <a:off x="5956863" y="639366"/>
            <a:ext cx="4595239" cy="327162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 b="1" dirty="0"/>
          </a:p>
        </p:txBody>
      </p:sp>
      <p:sp>
        <p:nvSpPr>
          <p:cNvPr id="4" name="Google Shape;56;p13">
            <a:extLst>
              <a:ext uri="{FF2B5EF4-FFF2-40B4-BE49-F238E27FC236}">
                <a16:creationId xmlns:a16="http://schemas.microsoft.com/office/drawing/2014/main" id="{78EB5871-DE94-4F04-B3E9-CDB35F699644}"/>
              </a:ext>
            </a:extLst>
          </p:cNvPr>
          <p:cNvSpPr/>
          <p:nvPr/>
        </p:nvSpPr>
        <p:spPr>
          <a:xfrm>
            <a:off x="5956863" y="3853200"/>
            <a:ext cx="4595239" cy="3004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5" name="Google Shape;57;p13">
            <a:extLst>
              <a:ext uri="{FF2B5EF4-FFF2-40B4-BE49-F238E27FC236}">
                <a16:creationId xmlns:a16="http://schemas.microsoft.com/office/drawing/2014/main" id="{450DCFB9-6BD1-4E69-BA75-D713D19E0CE9}"/>
              </a:ext>
            </a:extLst>
          </p:cNvPr>
          <p:cNvSpPr/>
          <p:nvPr/>
        </p:nvSpPr>
        <p:spPr>
          <a:xfrm>
            <a:off x="1527744" y="3644166"/>
            <a:ext cx="4452166" cy="3191997"/>
          </a:xfrm>
          <a:prstGeom prst="rect">
            <a:avLst/>
          </a:prstGeom>
          <a:solidFill>
            <a:srgbClr val="00B05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6" name="Google Shape;58;p13">
            <a:extLst>
              <a:ext uri="{FF2B5EF4-FFF2-40B4-BE49-F238E27FC236}">
                <a16:creationId xmlns:a16="http://schemas.microsoft.com/office/drawing/2014/main" id="{69EADC36-76BA-498A-94DF-DAC1F6335996}"/>
              </a:ext>
            </a:extLst>
          </p:cNvPr>
          <p:cNvSpPr txBox="1"/>
          <p:nvPr/>
        </p:nvSpPr>
        <p:spPr>
          <a:xfrm>
            <a:off x="3406692" y="66253"/>
            <a:ext cx="1657135" cy="48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pt-BR" b="1" dirty="0">
                <a:latin typeface="Garamond" panose="02020404030301010803" pitchFamily="18" charset="0"/>
              </a:rPr>
              <a:t>FAVORÁVEL</a:t>
            </a:r>
          </a:p>
        </p:txBody>
      </p:sp>
      <p:sp>
        <p:nvSpPr>
          <p:cNvPr id="7" name="Google Shape;59;p13">
            <a:extLst>
              <a:ext uri="{FF2B5EF4-FFF2-40B4-BE49-F238E27FC236}">
                <a16:creationId xmlns:a16="http://schemas.microsoft.com/office/drawing/2014/main" id="{4660106B-D88B-40B2-B649-4F263DAAE465}"/>
              </a:ext>
            </a:extLst>
          </p:cNvPr>
          <p:cNvSpPr txBox="1"/>
          <p:nvPr/>
        </p:nvSpPr>
        <p:spPr>
          <a:xfrm>
            <a:off x="7909915" y="76647"/>
            <a:ext cx="2416910" cy="48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pt-BR" b="1" dirty="0">
                <a:latin typeface="Garamond" panose="02020404030301010803" pitchFamily="18" charset="0"/>
              </a:rPr>
              <a:t>DESFAVORÁVEL</a:t>
            </a:r>
          </a:p>
        </p:txBody>
      </p:sp>
      <p:sp>
        <p:nvSpPr>
          <p:cNvPr id="9" name="Google Shape;61;p13">
            <a:extLst>
              <a:ext uri="{FF2B5EF4-FFF2-40B4-BE49-F238E27FC236}">
                <a16:creationId xmlns:a16="http://schemas.microsoft.com/office/drawing/2014/main" id="{9C108DE8-D028-4AFB-9946-A33F1C2128F5}"/>
              </a:ext>
            </a:extLst>
          </p:cNvPr>
          <p:cNvSpPr txBox="1"/>
          <p:nvPr/>
        </p:nvSpPr>
        <p:spPr>
          <a:xfrm>
            <a:off x="1517412" y="46"/>
            <a:ext cx="1701281" cy="6344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pt-BR" sz="2000" b="1" dirty="0">
                <a:solidFill>
                  <a:schemeClr val="bg1"/>
                </a:solidFill>
                <a:latin typeface="Garamond" panose="02020404030301010803" pitchFamily="18" charset="0"/>
              </a:rPr>
              <a:t>Forças</a:t>
            </a:r>
            <a:endParaRPr sz="20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Google Shape;63;p13">
            <a:extLst>
              <a:ext uri="{FF2B5EF4-FFF2-40B4-BE49-F238E27FC236}">
                <a16:creationId xmlns:a16="http://schemas.microsoft.com/office/drawing/2014/main" id="{97926449-8B05-4378-BEA2-660ED02A8DAA}"/>
              </a:ext>
            </a:extLst>
          </p:cNvPr>
          <p:cNvSpPr txBox="1"/>
          <p:nvPr/>
        </p:nvSpPr>
        <p:spPr>
          <a:xfrm rot="-5400000">
            <a:off x="349257" y="1975927"/>
            <a:ext cx="1497545" cy="48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pt-BR" b="1" dirty="0">
                <a:latin typeface="Garamond" panose="02020404030301010803" pitchFamily="18" charset="0"/>
              </a:rPr>
              <a:t>INTERNO</a:t>
            </a:r>
            <a:endParaRPr sz="1600" b="1" dirty="0">
              <a:latin typeface="Garamond" panose="02020404030301010803" pitchFamily="18" charset="0"/>
            </a:endParaRPr>
          </a:p>
        </p:txBody>
      </p:sp>
      <p:sp>
        <p:nvSpPr>
          <p:cNvPr id="12" name="Google Shape;64;p13">
            <a:extLst>
              <a:ext uri="{FF2B5EF4-FFF2-40B4-BE49-F238E27FC236}">
                <a16:creationId xmlns:a16="http://schemas.microsoft.com/office/drawing/2014/main" id="{ACD588F7-F243-4643-91B5-41FBE94115FB}"/>
              </a:ext>
            </a:extLst>
          </p:cNvPr>
          <p:cNvSpPr txBox="1"/>
          <p:nvPr/>
        </p:nvSpPr>
        <p:spPr>
          <a:xfrm rot="-5400000">
            <a:off x="349256" y="4906087"/>
            <a:ext cx="1497546" cy="48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pt-BR" b="1" dirty="0">
                <a:latin typeface="Garamond" panose="02020404030301010803" pitchFamily="18" charset="0"/>
              </a:rPr>
              <a:t>EXTERNO</a:t>
            </a:r>
            <a:endParaRPr lang="pt-BR" sz="1600" b="1" dirty="0">
              <a:latin typeface="Garamond" panose="02020404030301010803" pitchFamily="18" charset="0"/>
            </a:endParaRPr>
          </a:p>
        </p:txBody>
      </p:sp>
      <p:sp>
        <p:nvSpPr>
          <p:cNvPr id="13" name="Google Shape;65;p13">
            <a:extLst>
              <a:ext uri="{FF2B5EF4-FFF2-40B4-BE49-F238E27FC236}">
                <a16:creationId xmlns:a16="http://schemas.microsoft.com/office/drawing/2014/main" id="{7E6F1249-6141-40DB-B439-92BE61A1B74A}"/>
              </a:ext>
            </a:extLst>
          </p:cNvPr>
          <p:cNvSpPr txBox="1"/>
          <p:nvPr/>
        </p:nvSpPr>
        <p:spPr>
          <a:xfrm>
            <a:off x="1547229" y="3644166"/>
            <a:ext cx="2027033" cy="68266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pt-BR" sz="2000" b="1" dirty="0">
                <a:solidFill>
                  <a:schemeClr val="bg1"/>
                </a:solidFill>
                <a:latin typeface="Garamond" panose="02020404030301010803" pitchFamily="18" charset="0"/>
              </a:rPr>
              <a:t>Oportunidades</a:t>
            </a:r>
            <a:endParaRPr sz="20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5" name="Google Shape;67;p13">
            <a:extLst>
              <a:ext uri="{FF2B5EF4-FFF2-40B4-BE49-F238E27FC236}">
                <a16:creationId xmlns:a16="http://schemas.microsoft.com/office/drawing/2014/main" id="{5FC0CFAE-9CAC-445E-9509-757D153B0A09}"/>
              </a:ext>
            </a:extLst>
          </p:cNvPr>
          <p:cNvSpPr txBox="1"/>
          <p:nvPr/>
        </p:nvSpPr>
        <p:spPr>
          <a:xfrm>
            <a:off x="5947599" y="3832140"/>
            <a:ext cx="1825344" cy="62130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Ameaças</a:t>
            </a:r>
            <a:endParaRPr sz="2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7" name="Google Shape;69;p13">
            <a:extLst>
              <a:ext uri="{FF2B5EF4-FFF2-40B4-BE49-F238E27FC236}">
                <a16:creationId xmlns:a16="http://schemas.microsoft.com/office/drawing/2014/main" id="{FFF9A1EE-79FF-4A17-99E7-8B8D407CFC51}"/>
              </a:ext>
            </a:extLst>
          </p:cNvPr>
          <p:cNvSpPr txBox="1"/>
          <p:nvPr/>
        </p:nvSpPr>
        <p:spPr>
          <a:xfrm>
            <a:off x="6012643" y="3313"/>
            <a:ext cx="1798290" cy="63115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Garamond" panose="02020404030301010803" pitchFamily="18" charset="0"/>
              </a:rPr>
              <a:t>Fraquezas</a:t>
            </a:r>
            <a:endParaRPr sz="2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8" name="Google Shape;70;p13">
            <a:extLst>
              <a:ext uri="{FF2B5EF4-FFF2-40B4-BE49-F238E27FC236}">
                <a16:creationId xmlns:a16="http://schemas.microsoft.com/office/drawing/2014/main" id="{11247927-669E-4A30-8F4B-8A61EFD0B8AC}"/>
              </a:ext>
            </a:extLst>
          </p:cNvPr>
          <p:cNvSpPr txBox="1"/>
          <p:nvPr/>
        </p:nvSpPr>
        <p:spPr>
          <a:xfrm>
            <a:off x="1015790" y="539266"/>
            <a:ext cx="4977064" cy="3406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609585" indent="-380990">
              <a:buClr>
                <a:srgbClr val="FFFFFF"/>
              </a:buClr>
              <a:buSzPts val="900"/>
              <a:buChar char="-"/>
            </a:pPr>
            <a:r>
              <a:rPr lang="pt-BR" sz="1600" b="1" dirty="0">
                <a:solidFill>
                  <a:srgbClr val="FFFFFF"/>
                </a:solidFill>
              </a:rPr>
              <a:t>Boa infraestrutura (Internet, sala de aula, secretaria, núcleos de pesquisa)</a:t>
            </a:r>
          </a:p>
          <a:p>
            <a:pPr marL="609585" indent="-380990">
              <a:buClr>
                <a:srgbClr val="FFFFFF"/>
              </a:buClr>
              <a:buSzPts val="900"/>
              <a:buChar char="-"/>
            </a:pPr>
            <a:endParaRPr lang="pt-BR" sz="1600" b="1" dirty="0">
              <a:solidFill>
                <a:srgbClr val="FFFFFF"/>
              </a:solidFill>
            </a:endParaRPr>
          </a:p>
          <a:p>
            <a:pPr marL="609585" indent="-380990">
              <a:buClr>
                <a:srgbClr val="FFFFFF"/>
              </a:buClr>
              <a:buSzPts val="900"/>
              <a:buChar char="-"/>
            </a:pPr>
            <a:r>
              <a:rPr lang="pt-BR" sz="1600" b="1" dirty="0">
                <a:solidFill>
                  <a:srgbClr val="FFFFFF"/>
                </a:solidFill>
              </a:rPr>
              <a:t>Boa relação com a comunidade local</a:t>
            </a:r>
          </a:p>
          <a:p>
            <a:pPr marL="609585" indent="-380990">
              <a:buClr>
                <a:srgbClr val="FFFFFF"/>
              </a:buClr>
              <a:buSzPts val="900"/>
              <a:buChar char="-"/>
            </a:pPr>
            <a:endParaRPr lang="pt-BR" sz="1600" b="1" dirty="0">
              <a:solidFill>
                <a:srgbClr val="FFFFFF"/>
              </a:solidFill>
            </a:endParaRPr>
          </a:p>
          <a:p>
            <a:pPr marL="609585" indent="-380990">
              <a:buClr>
                <a:srgbClr val="FFFFFF"/>
              </a:buClr>
              <a:buSzPts val="900"/>
              <a:buChar char="-"/>
            </a:pPr>
            <a:r>
              <a:rPr lang="pt-BR" sz="1600" b="1" dirty="0">
                <a:solidFill>
                  <a:srgbClr val="FFFFFF"/>
                </a:solidFill>
              </a:rPr>
              <a:t>Qualificação do corpo docente</a:t>
            </a:r>
          </a:p>
          <a:p>
            <a:pPr marL="609585" indent="-380990">
              <a:buClr>
                <a:srgbClr val="FFFFFF"/>
              </a:buClr>
              <a:buSzPts val="900"/>
              <a:buChar char="-"/>
            </a:pPr>
            <a:endParaRPr lang="pt-BR" sz="1600" b="1" dirty="0">
              <a:solidFill>
                <a:srgbClr val="FFFFFF"/>
              </a:solidFill>
            </a:endParaRPr>
          </a:p>
          <a:p>
            <a:pPr marL="609585" indent="-380990">
              <a:buClr>
                <a:srgbClr val="FFFFFF"/>
              </a:buClr>
              <a:buSzPts val="900"/>
              <a:buChar char="-"/>
            </a:pPr>
            <a:r>
              <a:rPr lang="pt-BR" sz="1600" b="1" dirty="0">
                <a:solidFill>
                  <a:srgbClr val="FFFFFF"/>
                </a:solidFill>
              </a:rPr>
              <a:t>Regularidade no processo de admissão de alunos</a:t>
            </a:r>
          </a:p>
          <a:p>
            <a:pPr marL="609585" indent="-380990">
              <a:buClr>
                <a:srgbClr val="FFFFFF"/>
              </a:buClr>
              <a:buSzPts val="900"/>
              <a:buChar char="-"/>
            </a:pPr>
            <a:endParaRPr lang="pt-BR" sz="1600" b="1" dirty="0">
              <a:solidFill>
                <a:srgbClr val="FFFFFF"/>
              </a:solidFill>
            </a:endParaRPr>
          </a:p>
          <a:p>
            <a:pPr marL="609585" indent="-380990">
              <a:buClr>
                <a:srgbClr val="FFFFFF"/>
              </a:buClr>
              <a:buSzPts val="900"/>
              <a:buChar char="-"/>
            </a:pPr>
            <a:r>
              <a:rPr lang="pt-BR" sz="1600" b="1" dirty="0">
                <a:solidFill>
                  <a:srgbClr val="FFFFFF"/>
                </a:solidFill>
              </a:rPr>
              <a:t>Atratividade do curso</a:t>
            </a:r>
          </a:p>
          <a:p>
            <a:pPr marL="609585" indent="-380990">
              <a:buClr>
                <a:srgbClr val="FFFFFF"/>
              </a:buClr>
              <a:buSzPts val="900"/>
              <a:buChar char="-"/>
            </a:pPr>
            <a:r>
              <a:rPr lang="pt-BR" sz="1600" b="1" dirty="0">
                <a:solidFill>
                  <a:srgbClr val="FFFFFF"/>
                </a:solidFill>
              </a:rPr>
              <a:t>Realizar 2 qualificações (M + D)</a:t>
            </a:r>
            <a:endParaRPr sz="1600" b="1" dirty="0">
              <a:solidFill>
                <a:srgbClr val="FFFFFF"/>
              </a:solidFill>
            </a:endParaRPr>
          </a:p>
        </p:txBody>
      </p:sp>
      <p:sp>
        <p:nvSpPr>
          <p:cNvPr id="19" name="Google Shape;71;p13">
            <a:extLst>
              <a:ext uri="{FF2B5EF4-FFF2-40B4-BE49-F238E27FC236}">
                <a16:creationId xmlns:a16="http://schemas.microsoft.com/office/drawing/2014/main" id="{B5E076FD-4BEA-407F-82F1-1138C88AE594}"/>
              </a:ext>
            </a:extLst>
          </p:cNvPr>
          <p:cNvSpPr txBox="1"/>
          <p:nvPr/>
        </p:nvSpPr>
        <p:spPr>
          <a:xfrm>
            <a:off x="5978842" y="769386"/>
            <a:ext cx="4601695" cy="3073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>
              <a:lnSpc>
                <a:spcPts val="1520"/>
              </a:lnSpc>
              <a:buClr>
                <a:srgbClr val="FFFFFF"/>
              </a:buClr>
              <a:buSzPts val="900"/>
              <a:buChar char="-"/>
            </a:pPr>
            <a:r>
              <a:rPr lang="pt-BR" sz="1600" b="1" dirty="0">
                <a:solidFill>
                  <a:srgbClr val="FFFFFF"/>
                </a:solidFill>
                <a:latin typeface="Comic Sans MS" panose="030F0702030302020204" pitchFamily="66" charset="0"/>
              </a:rPr>
              <a:t>Alto tempo de titulação</a:t>
            </a:r>
          </a:p>
          <a:p>
            <a:pPr>
              <a:lnSpc>
                <a:spcPts val="1520"/>
              </a:lnSpc>
              <a:buClr>
                <a:srgbClr val="FFFFFF"/>
              </a:buClr>
              <a:buSzPts val="900"/>
              <a:buChar char="-"/>
            </a:pPr>
            <a:endParaRPr lang="pt-BR" sz="1600" b="1" dirty="0">
              <a:solidFill>
                <a:srgbClr val="FFFFFF"/>
              </a:solidFill>
              <a:latin typeface="Comic Sans MS" panose="030F0702030302020204" pitchFamily="66" charset="0"/>
            </a:endParaRPr>
          </a:p>
          <a:p>
            <a:pPr>
              <a:lnSpc>
                <a:spcPts val="1520"/>
              </a:lnSpc>
              <a:buClr>
                <a:srgbClr val="FFFFFF"/>
              </a:buClr>
              <a:buSzPts val="900"/>
              <a:buChar char="-"/>
            </a:pPr>
            <a:r>
              <a:rPr lang="pt-BR" sz="1600" b="1" dirty="0">
                <a:solidFill>
                  <a:srgbClr val="FFFFFF"/>
                </a:solidFill>
                <a:latin typeface="Comic Sans MS" panose="030F0702030302020204" pitchFamily="66" charset="0"/>
              </a:rPr>
              <a:t>Concentração da produção científica</a:t>
            </a:r>
          </a:p>
          <a:p>
            <a:pPr>
              <a:lnSpc>
                <a:spcPts val="1520"/>
              </a:lnSpc>
              <a:buClr>
                <a:srgbClr val="FFFFFF"/>
              </a:buClr>
              <a:buSzPts val="900"/>
              <a:buChar char="-"/>
            </a:pPr>
            <a:endParaRPr lang="pt-BR" sz="1600" b="1" dirty="0">
              <a:solidFill>
                <a:srgbClr val="FFFFFF"/>
              </a:solidFill>
              <a:latin typeface="Comic Sans MS" panose="030F0702030302020204" pitchFamily="66" charset="0"/>
            </a:endParaRPr>
          </a:p>
          <a:p>
            <a:pPr>
              <a:lnSpc>
                <a:spcPts val="1520"/>
              </a:lnSpc>
              <a:buClr>
                <a:srgbClr val="FFFFFF"/>
              </a:buClr>
              <a:buSzPts val="900"/>
              <a:buChar char="-"/>
            </a:pPr>
            <a:r>
              <a:rPr lang="pt-BR" sz="1600" b="1" dirty="0">
                <a:solidFill>
                  <a:srgbClr val="FFFFFF"/>
                </a:solidFill>
                <a:latin typeface="Comic Sans MS" panose="030F0702030302020204" pitchFamily="66" charset="0"/>
              </a:rPr>
              <a:t>Linhas de pesquisa desequilibradas</a:t>
            </a:r>
          </a:p>
          <a:p>
            <a:pPr>
              <a:lnSpc>
                <a:spcPts val="1520"/>
              </a:lnSpc>
              <a:buClr>
                <a:srgbClr val="FFFFFF"/>
              </a:buClr>
              <a:buSzPts val="900"/>
              <a:buChar char="-"/>
            </a:pPr>
            <a:endParaRPr lang="pt-BR" sz="1600" b="1" dirty="0">
              <a:solidFill>
                <a:srgbClr val="FFFFFF"/>
              </a:solidFill>
              <a:latin typeface="Comic Sans MS" panose="030F0702030302020204" pitchFamily="66" charset="0"/>
            </a:endParaRPr>
          </a:p>
          <a:p>
            <a:pPr>
              <a:lnSpc>
                <a:spcPts val="1520"/>
              </a:lnSpc>
              <a:buClr>
                <a:srgbClr val="FFFFFF"/>
              </a:buClr>
              <a:buSzPts val="900"/>
              <a:buChar char="-"/>
            </a:pPr>
            <a:r>
              <a:rPr lang="pt-BR" sz="1600" b="1" dirty="0">
                <a:solidFill>
                  <a:srgbClr val="FFFFFF"/>
                </a:solidFill>
                <a:latin typeface="Comic Sans MS" panose="030F0702030302020204" pitchFamily="66" charset="0"/>
              </a:rPr>
              <a:t>Produção acadêmica autoral</a:t>
            </a:r>
          </a:p>
          <a:p>
            <a:pPr>
              <a:lnSpc>
                <a:spcPts val="1520"/>
              </a:lnSpc>
              <a:buClr>
                <a:srgbClr val="FFFFFF"/>
              </a:buClr>
              <a:buSzPts val="900"/>
              <a:buChar char="-"/>
            </a:pPr>
            <a:endParaRPr lang="pt-BR" sz="1600" b="1" dirty="0">
              <a:solidFill>
                <a:srgbClr val="FFFFFF"/>
              </a:solidFill>
              <a:latin typeface="Comic Sans MS" panose="030F0702030302020204" pitchFamily="66" charset="0"/>
            </a:endParaRPr>
          </a:p>
          <a:p>
            <a:pPr>
              <a:lnSpc>
                <a:spcPts val="1520"/>
              </a:lnSpc>
              <a:buClr>
                <a:srgbClr val="FFFFFF"/>
              </a:buClr>
              <a:buSzPts val="900"/>
              <a:buChar char="-"/>
            </a:pPr>
            <a:r>
              <a:rPr lang="pt-BR" sz="1600" b="1" dirty="0">
                <a:solidFill>
                  <a:srgbClr val="FFFFFF"/>
                </a:solidFill>
                <a:latin typeface="Comic Sans MS" panose="030F0702030302020204" pitchFamily="66" charset="0"/>
              </a:rPr>
              <a:t>Tempo de conclusão do curso</a:t>
            </a:r>
          </a:p>
          <a:p>
            <a:pPr>
              <a:lnSpc>
                <a:spcPts val="1520"/>
              </a:lnSpc>
              <a:buClr>
                <a:srgbClr val="FFFFFF"/>
              </a:buClr>
              <a:buSzPts val="900"/>
              <a:buChar char="-"/>
            </a:pPr>
            <a:endParaRPr lang="pt-BR" sz="1600" b="1" dirty="0">
              <a:solidFill>
                <a:srgbClr val="FFFFFF"/>
              </a:solidFill>
              <a:latin typeface="Comic Sans MS" panose="030F0702030302020204" pitchFamily="66" charset="0"/>
            </a:endParaRPr>
          </a:p>
          <a:p>
            <a:pPr>
              <a:lnSpc>
                <a:spcPts val="1520"/>
              </a:lnSpc>
              <a:buClr>
                <a:srgbClr val="FFFFFF"/>
              </a:buClr>
              <a:buSzPts val="900"/>
              <a:buChar char="-"/>
            </a:pPr>
            <a:r>
              <a:rPr lang="pt-BR" sz="1600" b="1" dirty="0">
                <a:solidFill>
                  <a:srgbClr val="FFFFFF"/>
                </a:solidFill>
                <a:latin typeface="Comic Sans MS" panose="030F0702030302020204" pitchFamily="66" charset="0"/>
              </a:rPr>
              <a:t>Orientações concentradas em poucos docentes</a:t>
            </a:r>
          </a:p>
          <a:p>
            <a:pPr>
              <a:lnSpc>
                <a:spcPts val="1520"/>
              </a:lnSpc>
              <a:buClr>
                <a:srgbClr val="FFFFFF"/>
              </a:buClr>
              <a:buSzPts val="900"/>
              <a:buChar char="-"/>
            </a:pPr>
            <a:endParaRPr lang="pt-BR" sz="1600" b="1" dirty="0">
              <a:solidFill>
                <a:srgbClr val="FFFFFF"/>
              </a:solidFill>
              <a:latin typeface="Comic Sans MS" panose="030F0702030302020204" pitchFamily="66" charset="0"/>
            </a:endParaRPr>
          </a:p>
          <a:p>
            <a:pPr>
              <a:lnSpc>
                <a:spcPts val="1520"/>
              </a:lnSpc>
              <a:buClr>
                <a:srgbClr val="FFFFFF"/>
              </a:buClr>
              <a:buSzPts val="900"/>
              <a:buChar char="-"/>
            </a:pPr>
            <a:r>
              <a:rPr lang="pt-BR" sz="1600" b="1" dirty="0">
                <a:solidFill>
                  <a:srgbClr val="FFFFFF"/>
                </a:solidFill>
                <a:latin typeface="Comic Sans MS" panose="030F0702030302020204" pitchFamily="66" charset="0"/>
              </a:rPr>
              <a:t>Produção  acadêmica em periódicos nacionais</a:t>
            </a:r>
            <a:endParaRPr sz="1600" b="1" dirty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Google Shape;72;p13">
            <a:extLst>
              <a:ext uri="{FF2B5EF4-FFF2-40B4-BE49-F238E27FC236}">
                <a16:creationId xmlns:a16="http://schemas.microsoft.com/office/drawing/2014/main" id="{6804BA68-D902-492C-8863-D6F48BE2C553}"/>
              </a:ext>
            </a:extLst>
          </p:cNvPr>
          <p:cNvSpPr txBox="1"/>
          <p:nvPr/>
        </p:nvSpPr>
        <p:spPr>
          <a:xfrm>
            <a:off x="1141750" y="4204871"/>
            <a:ext cx="4712191" cy="246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609585" indent="-380990">
              <a:buClr>
                <a:srgbClr val="FFFFFF"/>
              </a:buClr>
              <a:buSzPts val="900"/>
              <a:buChar char="-"/>
            </a:pPr>
            <a:r>
              <a:rPr lang="pt-BR" sz="1600" b="1" dirty="0">
                <a:solidFill>
                  <a:srgbClr val="FFFFFF"/>
                </a:solidFill>
                <a:latin typeface="Comic Sans MS" panose="030F0702030302020204" pitchFamily="66" charset="0"/>
              </a:rPr>
              <a:t>Espaço para ampliar relação com empresas locais e governo</a:t>
            </a:r>
          </a:p>
          <a:p>
            <a:pPr marL="609585" indent="-380990">
              <a:buClr>
                <a:srgbClr val="FFFFFF"/>
              </a:buClr>
              <a:buSzPts val="900"/>
              <a:buChar char="-"/>
            </a:pPr>
            <a:endParaRPr lang="pt-BR" sz="1600" b="1" dirty="0">
              <a:solidFill>
                <a:srgbClr val="FFFFFF"/>
              </a:solidFill>
              <a:latin typeface="Comic Sans MS" panose="030F0702030302020204" pitchFamily="66" charset="0"/>
            </a:endParaRPr>
          </a:p>
          <a:p>
            <a:pPr marL="609585" indent="-380990">
              <a:buClr>
                <a:srgbClr val="FFFFFF"/>
              </a:buClr>
              <a:buSzPts val="900"/>
              <a:buChar char="-"/>
            </a:pPr>
            <a:r>
              <a:rPr lang="pt-BR" sz="1600" b="1" dirty="0">
                <a:solidFill>
                  <a:srgbClr val="FFFFFF"/>
                </a:solidFill>
                <a:latin typeface="Comic Sans MS" panose="030F0702030302020204" pitchFamily="66" charset="0"/>
              </a:rPr>
              <a:t>IES da região interessadas em parceria</a:t>
            </a:r>
          </a:p>
          <a:p>
            <a:pPr marL="609585" indent="-380990">
              <a:buClr>
                <a:srgbClr val="FFFFFF"/>
              </a:buClr>
              <a:buSzPts val="900"/>
              <a:buChar char="-"/>
            </a:pPr>
            <a:endParaRPr lang="pt-BR" sz="1600" b="1" dirty="0">
              <a:solidFill>
                <a:srgbClr val="FFFFFF"/>
              </a:solidFill>
              <a:latin typeface="Comic Sans MS" panose="030F0702030302020204" pitchFamily="66" charset="0"/>
            </a:endParaRPr>
          </a:p>
          <a:p>
            <a:pPr marL="609585" indent="-380990">
              <a:buClr>
                <a:srgbClr val="FFFFFF"/>
              </a:buClr>
              <a:buSzPts val="900"/>
              <a:buFont typeface="Arial"/>
              <a:buChar char="-"/>
            </a:pPr>
            <a:r>
              <a:rPr lang="pt-BR" sz="1600" b="1" dirty="0">
                <a:solidFill>
                  <a:srgbClr val="FFFFFF"/>
                </a:solidFill>
                <a:latin typeface="Comic Sans MS" panose="030F0702030302020204" pitchFamily="66" charset="0"/>
              </a:rPr>
              <a:t>Inserção internacional</a:t>
            </a:r>
          </a:p>
          <a:p>
            <a:pPr marL="609585" indent="-380990">
              <a:buClr>
                <a:srgbClr val="FFFFFF"/>
              </a:buClr>
              <a:buSzPts val="900"/>
              <a:buChar char="-"/>
            </a:pPr>
            <a:endParaRPr lang="pt-BR" sz="1600" b="1" dirty="0">
              <a:solidFill>
                <a:srgbClr val="FFFFFF"/>
              </a:solidFill>
              <a:latin typeface="Comic Sans MS" panose="030F0702030302020204" pitchFamily="66" charset="0"/>
            </a:endParaRPr>
          </a:p>
          <a:p>
            <a:pPr marL="609585" indent="-380990">
              <a:buClr>
                <a:srgbClr val="FFFFFF"/>
              </a:buClr>
              <a:buSzPts val="900"/>
              <a:buChar char="-"/>
            </a:pPr>
            <a:r>
              <a:rPr lang="pt-BR" sz="1600" b="1" dirty="0">
                <a:solidFill>
                  <a:srgbClr val="FFFFFF"/>
                </a:solidFill>
                <a:latin typeface="Comic Sans MS" panose="030F0702030302020204" pitchFamily="66" charset="0"/>
              </a:rPr>
              <a:t>Estabelecimento de intercâmbio com IES internacionais</a:t>
            </a:r>
            <a:endParaRPr sz="1600" b="1" dirty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Google Shape;73;p13">
            <a:extLst>
              <a:ext uri="{FF2B5EF4-FFF2-40B4-BE49-F238E27FC236}">
                <a16:creationId xmlns:a16="http://schemas.microsoft.com/office/drawing/2014/main" id="{BB9DF1B3-E85E-4314-AE0D-65958B35C313}"/>
              </a:ext>
            </a:extLst>
          </p:cNvPr>
          <p:cNvSpPr txBox="1"/>
          <p:nvPr/>
        </p:nvSpPr>
        <p:spPr>
          <a:xfrm>
            <a:off x="5532561" y="4404130"/>
            <a:ext cx="4279467" cy="246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609585" indent="-380990">
              <a:buClr>
                <a:srgbClr val="FFFFFF"/>
              </a:buClr>
              <a:buSzPts val="900"/>
              <a:buChar char="-"/>
            </a:pPr>
            <a:r>
              <a:rPr lang="pt-BR" sz="1600" b="1" dirty="0">
                <a:latin typeface="Comic Sans MS" panose="030F0702030302020204" pitchFamily="66" charset="0"/>
              </a:rPr>
              <a:t>Redução do número de bolsas</a:t>
            </a:r>
          </a:p>
          <a:p>
            <a:pPr marL="609585" indent="-380990">
              <a:buClr>
                <a:srgbClr val="FFFFFF"/>
              </a:buClr>
              <a:buSzPts val="900"/>
              <a:buChar char="-"/>
            </a:pPr>
            <a:endParaRPr lang="pt-BR" sz="1600" b="1" dirty="0">
              <a:latin typeface="Comic Sans MS" panose="030F0702030302020204" pitchFamily="66" charset="0"/>
            </a:endParaRPr>
          </a:p>
          <a:p>
            <a:pPr marL="609585" indent="-380990">
              <a:buClr>
                <a:srgbClr val="FFFFFF"/>
              </a:buClr>
              <a:buSzPts val="900"/>
              <a:buChar char="-"/>
            </a:pPr>
            <a:r>
              <a:rPr lang="pt-BR" sz="1600" b="1" dirty="0">
                <a:latin typeface="Comic Sans MS" panose="030F0702030302020204" pitchFamily="66" charset="0"/>
              </a:rPr>
              <a:t>Redução do ingresso de novos estudantes</a:t>
            </a:r>
          </a:p>
          <a:p>
            <a:pPr marL="609585" indent="-380990">
              <a:buClr>
                <a:srgbClr val="FFFFFF"/>
              </a:buClr>
              <a:buSzPts val="900"/>
              <a:buChar char="-"/>
            </a:pPr>
            <a:endParaRPr lang="pt-BR" sz="1600" b="1" dirty="0">
              <a:latin typeface="Comic Sans MS" panose="030F0702030302020204" pitchFamily="66" charset="0"/>
            </a:endParaRPr>
          </a:p>
          <a:p>
            <a:pPr marL="609585" indent="-380990">
              <a:buClr>
                <a:srgbClr val="FFFFFF"/>
              </a:buClr>
              <a:buSzPts val="900"/>
              <a:buChar char="-"/>
            </a:pPr>
            <a:r>
              <a:rPr lang="pt-BR" sz="1600" b="1" dirty="0">
                <a:latin typeface="Comic Sans MS" panose="030F0702030302020204" pitchFamily="66" charset="0"/>
              </a:rPr>
              <a:t>Aposentadorias de docentes</a:t>
            </a:r>
          </a:p>
          <a:p>
            <a:pPr marL="609585" indent="-380990">
              <a:buClr>
                <a:srgbClr val="FFFFFF"/>
              </a:buClr>
              <a:buSzPts val="900"/>
              <a:buChar char="-"/>
            </a:pPr>
            <a:endParaRPr lang="pt-BR" sz="1600" b="1" dirty="0">
              <a:latin typeface="Comic Sans MS" panose="030F0702030302020204" pitchFamily="66" charset="0"/>
            </a:endParaRPr>
          </a:p>
          <a:p>
            <a:pPr marL="609585" indent="-380990">
              <a:buClr>
                <a:srgbClr val="FFFFFF"/>
              </a:buClr>
              <a:buSzPts val="900"/>
              <a:buChar char="-"/>
            </a:pPr>
            <a:r>
              <a:rPr lang="pt-BR" sz="1600" b="1" dirty="0">
                <a:latin typeface="Comic Sans MS" panose="030F0702030302020204" pitchFamily="66" charset="0"/>
              </a:rPr>
              <a:t>Quadro docente reduzido</a:t>
            </a:r>
          </a:p>
          <a:p>
            <a:pPr marL="609585" indent="-380990">
              <a:buClr>
                <a:srgbClr val="FFFFFF"/>
              </a:buClr>
              <a:buSzPts val="900"/>
              <a:buChar char="-"/>
            </a:pPr>
            <a:endParaRPr lang="pt-BR" sz="1600" b="1" dirty="0">
              <a:latin typeface="Comic Sans MS" panose="030F0702030302020204" pitchFamily="66" charset="0"/>
            </a:endParaRPr>
          </a:p>
          <a:p>
            <a:pPr marL="609585" indent="-380990">
              <a:buClr>
                <a:srgbClr val="FFFFFF"/>
              </a:buClr>
              <a:buSzPts val="900"/>
              <a:buChar char="-"/>
            </a:pPr>
            <a:endParaRPr sz="16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4324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Trufa de chocolate em forma de coração">
            <a:extLst>
              <a:ext uri="{FF2B5EF4-FFF2-40B4-BE49-F238E27FC236}">
                <a16:creationId xmlns:a16="http://schemas.microsoft.com/office/drawing/2014/main" id="{C060CA52-70A9-AC3C-1C78-E4E1E91B016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20" t="5848" r="19142" b="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59A3378-723F-CF09-502B-F4E6FE26B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/>
              <a:t>Grata pela </a:t>
            </a:r>
            <a:r>
              <a:rPr lang="en-US" sz="4800" dirty="0" err="1"/>
              <a:t>atenção</a:t>
            </a:r>
            <a:endParaRPr lang="en-US" sz="48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7A14BFD-A847-C09D-0877-6C9AB49930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980" y="4872922"/>
            <a:ext cx="4023359" cy="120814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/>
              <a:t>chrismuratori@uol.com.br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757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422C12B0-BABE-8F2F-E409-C4058C71F7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" y="0"/>
            <a:ext cx="12191237" cy="6858000"/>
          </a:xfrm>
        </p:spPr>
      </p:pic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756350"/>
              </p:ext>
            </p:extLst>
          </p:nvPr>
        </p:nvGraphicFramePr>
        <p:xfrm>
          <a:off x="832081" y="309730"/>
          <a:ext cx="4968952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78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1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6720">
                <a:tc>
                  <a:txBody>
                    <a:bodyPr/>
                    <a:lstStyle/>
                    <a:p>
                      <a:pPr algn="ctr"/>
                      <a:r>
                        <a:rPr lang="pt-BR" sz="2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Ano de início do Mestrado: 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2009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</a:pPr>
                      <a:r>
                        <a:rPr lang="pt-BR" sz="22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Ano de início do Doutorado:  </a:t>
                      </a:r>
                      <a:endParaRPr lang="pt-BR" sz="2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206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>
                          <a:latin typeface="Arial Narrow" panose="020B0606020202030204" pitchFamily="34" charset="0"/>
                        </a:rPr>
                        <a:t>2015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2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Total de Mestres titulados: 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>
                          <a:latin typeface="Arial Narrow" panose="020B0606020202030204" pitchFamily="34" charset="0"/>
                        </a:rPr>
                        <a:t>103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2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Total de Doutores titulados: 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>
                          <a:latin typeface="Arial Narrow" panose="020B0606020202030204" pitchFamily="34" charset="0"/>
                        </a:rPr>
                        <a:t>40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196319"/>
              </p:ext>
            </p:extLst>
          </p:nvPr>
        </p:nvGraphicFramePr>
        <p:xfrm>
          <a:off x="6343883" y="309730"/>
          <a:ext cx="5161118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0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0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Período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NOTA Capes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0" dirty="0">
                          <a:solidFill>
                            <a:schemeClr val="tx2"/>
                          </a:solidFill>
                          <a:latin typeface="Arial Narrow" panose="020B0606020202030204" pitchFamily="34" charset="0"/>
                        </a:rPr>
                        <a:t>2022-2024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0" dirty="0">
                          <a:solidFill>
                            <a:schemeClr val="tx2"/>
                          </a:solidFill>
                          <a:latin typeface="Arial Narrow" panose="020B0606020202030204" pitchFamily="34" charset="0"/>
                        </a:rPr>
                        <a:t>2017-2021</a:t>
                      </a:r>
                      <a:endParaRPr lang="pt-BR" sz="2000" dirty="0">
                        <a:solidFill>
                          <a:schemeClr val="tx2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solidFill>
                            <a:schemeClr val="tx2"/>
                          </a:solidFill>
                          <a:latin typeface="Arial Narrow" panose="020B0606020202030204" pitchFamily="34" charset="0"/>
                        </a:rPr>
                        <a:t>2013-2016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733482"/>
              </p:ext>
            </p:extLst>
          </p:nvPr>
        </p:nvGraphicFramePr>
        <p:xfrm>
          <a:off x="619427" y="2484120"/>
          <a:ext cx="10928559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0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36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16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89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51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885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0109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8310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56333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15818">
                <a:tc>
                  <a:txBody>
                    <a:bodyPr/>
                    <a:lstStyle/>
                    <a:p>
                      <a:pPr algn="ctr"/>
                      <a:r>
                        <a:rPr lang="pt-BR" sz="20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Período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Total Doc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NDP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*JDP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aseline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Col</a:t>
                      </a:r>
                      <a:endParaRPr lang="pt-BR" sz="2000" baseline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Vis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Alunos Mestrado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Alunos Doutorado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Mestres titulados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Doutores titulados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b="0" dirty="0">
                          <a:solidFill>
                            <a:schemeClr val="tx2"/>
                          </a:solidFill>
                          <a:latin typeface="Arial Narrow" panose="020B0606020202030204" pitchFamily="34" charset="0"/>
                        </a:rPr>
                        <a:t>2022-2024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800"/>
                        <a:buFont typeface="Arial Narrow"/>
                        <a:buNone/>
                      </a:pPr>
                      <a:r>
                        <a:rPr lang="en-US" sz="1800" b="0" i="0" u="none" strike="noStrike" kern="1200" cap="none" dirty="0">
                          <a:solidFill>
                            <a:srgbClr val="0070C0"/>
                          </a:solidFill>
                          <a:latin typeface="Arial Narrow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 </a:t>
                      </a:r>
                      <a:endParaRPr lang="pt-BR" sz="1800" b="0" i="0" u="none" strike="noStrike" kern="1200" cap="none" dirty="0">
                        <a:solidFill>
                          <a:srgbClr val="0070C0"/>
                        </a:solidFill>
                        <a:latin typeface="Arial Narrow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800"/>
                        <a:buFont typeface="Arial Narrow"/>
                        <a:buNone/>
                      </a:pPr>
                      <a:r>
                        <a:rPr lang="en-US" sz="1800" b="0" i="0" u="none" strike="noStrike" kern="1200" cap="none" dirty="0">
                          <a:solidFill>
                            <a:srgbClr val="0070C0"/>
                          </a:solidFill>
                          <a:latin typeface="Arial Narrow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pt-BR" sz="1800" b="0" i="0" u="none" strike="noStrike" kern="1200" cap="none" dirty="0">
                        <a:solidFill>
                          <a:srgbClr val="0070C0"/>
                        </a:solidFill>
                        <a:latin typeface="Arial Narrow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800"/>
                        <a:buFont typeface="Arial Narrow"/>
                        <a:buNone/>
                      </a:pPr>
                      <a:r>
                        <a:rPr lang="en-US" sz="1800" b="0" i="0" u="none" strike="noStrike" kern="1200" cap="none" dirty="0">
                          <a:solidFill>
                            <a:srgbClr val="0070C0"/>
                          </a:solidFill>
                          <a:latin typeface="Arial Narrow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endParaRPr lang="pt-BR" sz="1800" b="0" i="0" u="none" strike="noStrike" kern="1200" cap="none" dirty="0">
                        <a:solidFill>
                          <a:srgbClr val="0070C0"/>
                        </a:solidFill>
                        <a:latin typeface="Arial Narrow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800"/>
                        <a:buFont typeface="Arial Narrow"/>
                        <a:buNone/>
                      </a:pPr>
                      <a:r>
                        <a:rPr lang="en-US" sz="1800" b="0" i="0" u="none" strike="noStrike" kern="1200" cap="none">
                          <a:solidFill>
                            <a:srgbClr val="0070C0"/>
                          </a:solidFill>
                          <a:latin typeface="Arial Narrow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pt-BR" sz="1800" b="0" i="0" u="none" strike="noStrike" kern="1200" cap="none">
                        <a:solidFill>
                          <a:srgbClr val="0070C0"/>
                        </a:solidFill>
                        <a:latin typeface="Arial Narrow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800"/>
                        <a:buFont typeface="Arial Narrow"/>
                        <a:buNone/>
                      </a:pPr>
                      <a:r>
                        <a:rPr lang="en-US" sz="1800" b="0" i="0" u="none" strike="noStrike" kern="1200" cap="none" dirty="0">
                          <a:solidFill>
                            <a:srgbClr val="0070C0"/>
                          </a:solidFill>
                          <a:latin typeface="Arial Narrow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</a:t>
                      </a:r>
                      <a:endParaRPr lang="pt-BR" sz="1800" b="0" i="0" u="none" strike="noStrike" kern="1200" cap="none" dirty="0">
                        <a:solidFill>
                          <a:srgbClr val="0070C0"/>
                        </a:solidFill>
                        <a:latin typeface="Arial Narrow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800"/>
                        <a:buFont typeface="Arial Narrow"/>
                        <a:buNone/>
                      </a:pPr>
                      <a:r>
                        <a:rPr lang="pt-BR" sz="1800" b="0" i="0" u="none" strike="noStrike" kern="1200" cap="none" dirty="0">
                          <a:solidFill>
                            <a:srgbClr val="0070C0"/>
                          </a:solidFill>
                          <a:latin typeface="Arial Narrow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800"/>
                        <a:buFont typeface="Arial Narrow"/>
                        <a:buNone/>
                      </a:pPr>
                      <a:r>
                        <a:rPr lang="pt-BR" sz="1800" b="0" i="0" u="none" strike="noStrike" kern="1200" cap="none" dirty="0">
                          <a:solidFill>
                            <a:srgbClr val="0070C0"/>
                          </a:solidFill>
                          <a:latin typeface="Arial Narrow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800"/>
                        <a:buFont typeface="Arial Narrow"/>
                        <a:buNone/>
                      </a:pPr>
                      <a:r>
                        <a:rPr lang="pt-BR" sz="1800" b="0" i="0" u="none" strike="noStrike" kern="1200" cap="none" dirty="0">
                          <a:solidFill>
                            <a:srgbClr val="0070C0"/>
                          </a:solidFill>
                          <a:latin typeface="Arial Narrow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800"/>
                        <a:buFont typeface="Arial Narrow"/>
                        <a:buNone/>
                      </a:pPr>
                      <a:r>
                        <a:rPr lang="pt-BR" sz="1800" b="0" i="0" u="none" strike="noStrike" kern="1200" cap="none" dirty="0">
                          <a:solidFill>
                            <a:srgbClr val="0070C0"/>
                          </a:solidFill>
                          <a:latin typeface="Arial Narrow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0" dirty="0">
                          <a:solidFill>
                            <a:schemeClr val="tx2"/>
                          </a:solidFill>
                          <a:latin typeface="Arial Narrow" panose="020B0606020202030204" pitchFamily="34" charset="0"/>
                        </a:rPr>
                        <a:t>2017-2021</a:t>
                      </a:r>
                      <a:endParaRPr lang="pt-BR" sz="2000" dirty="0">
                        <a:solidFill>
                          <a:schemeClr val="tx2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800"/>
                        <a:buFont typeface="Arial Narrow"/>
                        <a:buNone/>
                      </a:pPr>
                      <a:r>
                        <a:rPr lang="en-US" sz="1800" b="0" i="0" u="none" strike="noStrike" kern="1200" cap="none" dirty="0">
                          <a:solidFill>
                            <a:srgbClr val="0070C0"/>
                          </a:solidFill>
                          <a:latin typeface="Arial Narrow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 </a:t>
                      </a:r>
                      <a:endParaRPr lang="pt-BR" sz="1800" b="0" i="0" u="none" strike="noStrike" kern="1200" cap="none" dirty="0">
                        <a:solidFill>
                          <a:srgbClr val="0070C0"/>
                        </a:solidFill>
                        <a:latin typeface="Arial Narrow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800"/>
                        <a:buFont typeface="Arial Narrow"/>
                        <a:buNone/>
                      </a:pPr>
                      <a:r>
                        <a:rPr lang="en-US" sz="1800" b="0" i="0" u="none" strike="noStrike" kern="1200" cap="none" dirty="0">
                          <a:solidFill>
                            <a:srgbClr val="0070C0"/>
                          </a:solidFill>
                          <a:latin typeface="Arial Narrow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 </a:t>
                      </a:r>
                      <a:endParaRPr lang="pt-BR" sz="1800" b="0" i="0" u="none" strike="noStrike" kern="1200" cap="none" dirty="0">
                        <a:solidFill>
                          <a:srgbClr val="0070C0"/>
                        </a:solidFill>
                        <a:latin typeface="Arial Narrow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800"/>
                        <a:buFont typeface="Arial Narrow"/>
                        <a:buNone/>
                      </a:pPr>
                      <a:r>
                        <a:rPr lang="en-US" sz="1800" b="0" i="0" u="none" strike="noStrike" kern="1200" cap="none" dirty="0">
                          <a:solidFill>
                            <a:srgbClr val="0070C0"/>
                          </a:solidFill>
                          <a:latin typeface="Arial Narrow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endParaRPr lang="pt-BR" sz="1800" b="0" i="0" u="none" strike="noStrike" kern="1200" cap="none" dirty="0">
                        <a:solidFill>
                          <a:srgbClr val="0070C0"/>
                        </a:solidFill>
                        <a:latin typeface="Arial Narrow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800"/>
                        <a:buFont typeface="Arial Narrow"/>
                        <a:buNone/>
                      </a:pPr>
                      <a:r>
                        <a:rPr lang="en-US" sz="1800" b="0" i="0" u="none" strike="noStrike" kern="1200" cap="none" dirty="0">
                          <a:solidFill>
                            <a:srgbClr val="0070C0"/>
                          </a:solidFill>
                          <a:latin typeface="Arial Narrow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02 </a:t>
                      </a:r>
                      <a:endParaRPr lang="pt-BR" sz="1800" b="0" i="0" u="none" strike="noStrike" kern="1200" cap="none" dirty="0">
                        <a:solidFill>
                          <a:srgbClr val="0070C0"/>
                        </a:solidFill>
                        <a:latin typeface="Arial Narrow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800"/>
                        <a:buFont typeface="Arial Narrow"/>
                        <a:buNone/>
                      </a:pPr>
                      <a:r>
                        <a:rPr lang="en-US" sz="1800" b="0" i="0" u="none" strike="noStrike" kern="1200" cap="none" dirty="0">
                          <a:solidFill>
                            <a:srgbClr val="0070C0"/>
                          </a:solidFill>
                          <a:latin typeface="Arial Narrow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</a:t>
                      </a:r>
                      <a:endParaRPr lang="pt-BR" sz="1800" b="0" i="0" u="none" strike="noStrike" kern="1200" cap="none" dirty="0">
                        <a:solidFill>
                          <a:srgbClr val="0070C0"/>
                        </a:solidFill>
                        <a:latin typeface="Arial Narrow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800"/>
                        <a:buFont typeface="Arial Narrow"/>
                        <a:buNone/>
                      </a:pPr>
                      <a:r>
                        <a:rPr lang="pt-BR" sz="1800" b="0" i="0" u="none" strike="noStrike" kern="1200" cap="none" dirty="0">
                          <a:solidFill>
                            <a:srgbClr val="0070C0"/>
                          </a:solidFill>
                          <a:latin typeface="Arial Narrow"/>
                          <a:cs typeface="Times New Roman" panose="02020603050405020304" pitchFamily="18" charset="0"/>
                        </a:rPr>
                        <a:t>68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800"/>
                        <a:buFont typeface="Arial Narrow"/>
                        <a:buNone/>
                      </a:pPr>
                      <a:r>
                        <a:rPr lang="pt-BR" sz="1800" b="0" i="0" u="none" strike="noStrike" kern="1200" cap="none" dirty="0">
                          <a:solidFill>
                            <a:srgbClr val="0070C0"/>
                          </a:solidFill>
                          <a:latin typeface="Arial Narrow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800"/>
                        <a:buFont typeface="Arial Narrow"/>
                        <a:buNone/>
                      </a:pPr>
                      <a:r>
                        <a:rPr lang="pt-BR" sz="1800" b="0" i="0" u="none" strike="noStrike" kern="1200" cap="none" dirty="0">
                          <a:solidFill>
                            <a:srgbClr val="0070C0"/>
                          </a:solidFill>
                          <a:latin typeface="Arial Narrow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800"/>
                        <a:buFont typeface="Arial Narrow"/>
                        <a:buNone/>
                      </a:pPr>
                      <a:r>
                        <a:rPr lang="pt-BR" sz="1800" b="0" i="0" u="none" strike="noStrike" kern="1200" cap="none" dirty="0">
                          <a:solidFill>
                            <a:srgbClr val="0070C0"/>
                          </a:solidFill>
                          <a:latin typeface="Arial Narrow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solidFill>
                            <a:schemeClr val="tx2"/>
                          </a:solidFill>
                          <a:latin typeface="Arial Narrow" panose="020B0606020202030204" pitchFamily="34" charset="0"/>
                        </a:rPr>
                        <a:t>2013-2016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800"/>
                        <a:buFont typeface="Arial Narrow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70C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19</a:t>
                      </a:r>
                      <a:endParaRPr dirty="0"/>
                    </a:p>
                  </a:txBody>
                  <a:tcPr marL="91450" marR="91450" marT="45700" marB="4570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800"/>
                        <a:buFont typeface="Arial Narrow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70C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16</a:t>
                      </a:r>
                      <a:endParaRPr dirty="0"/>
                    </a:p>
                  </a:txBody>
                  <a:tcPr marL="91450" marR="91450" marT="45700" marB="4570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800"/>
                        <a:buFont typeface="Arial Narrow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70C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1</a:t>
                      </a:r>
                      <a:endParaRPr dirty="0"/>
                    </a:p>
                  </a:txBody>
                  <a:tcPr marL="91450" marR="91450" marT="45700" marB="4570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800"/>
                        <a:buFont typeface="Arial Narrow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70C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03</a:t>
                      </a:r>
                      <a:endParaRPr dirty="0"/>
                    </a:p>
                  </a:txBody>
                  <a:tcPr marL="91450" marR="91450" marT="45700" marB="4570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800"/>
                        <a:buFont typeface="Arial Narrow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70C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0</a:t>
                      </a:r>
                      <a:endParaRPr dirty="0"/>
                    </a:p>
                  </a:txBody>
                  <a:tcPr marL="91450" marR="91450" marT="45700" marB="4570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800"/>
                        <a:buFont typeface="Arial Narrow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70C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57</a:t>
                      </a:r>
                      <a:endParaRPr dirty="0"/>
                    </a:p>
                  </a:txBody>
                  <a:tcPr marL="91450" marR="91450" marT="45700" marB="4570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800"/>
                        <a:buFont typeface="Arial Narrow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70C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18</a:t>
                      </a:r>
                      <a:endParaRPr dirty="0"/>
                    </a:p>
                  </a:txBody>
                  <a:tcPr marL="91450" marR="91450" marT="45700" marB="4570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800"/>
                        <a:buFont typeface="Arial Narrow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70C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51</a:t>
                      </a:r>
                      <a:endParaRPr dirty="0"/>
                    </a:p>
                  </a:txBody>
                  <a:tcPr marL="91450" marR="91450" marT="45700" marB="4570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800"/>
                        <a:buFont typeface="Arial Narrow"/>
                        <a:buNone/>
                      </a:pPr>
                      <a:r>
                        <a:rPr lang="en-US" sz="1800" b="0" i="0" u="none" strike="noStrike" cap="none" dirty="0">
                          <a:solidFill>
                            <a:srgbClr val="0070C0"/>
                          </a:solidFill>
                          <a:latin typeface="Arial Narrow"/>
                          <a:ea typeface="Arial Narrow"/>
                          <a:cs typeface="Arial Narrow"/>
                          <a:sym typeface="Arial Narrow"/>
                        </a:rPr>
                        <a:t>0</a:t>
                      </a:r>
                      <a:endParaRPr dirty="0"/>
                    </a:p>
                  </a:txBody>
                  <a:tcPr marL="91450" marR="91450" marT="45700" marB="4570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CaixaDeTexto 12"/>
          <p:cNvSpPr txBox="1"/>
          <p:nvPr/>
        </p:nvSpPr>
        <p:spPr>
          <a:xfrm>
            <a:off x="5673212" y="4500730"/>
            <a:ext cx="5874773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err="1"/>
              <a:t>Doc</a:t>
            </a:r>
            <a:r>
              <a:rPr lang="pt-BR" dirty="0"/>
              <a:t> = docentes, NDP = número de docentes permanentes, JPD = número de jovens docentes permanentes,  </a:t>
            </a:r>
            <a:r>
              <a:rPr lang="pt-BR" dirty="0" err="1"/>
              <a:t>Col</a:t>
            </a:r>
            <a:r>
              <a:rPr lang="pt-BR" dirty="0"/>
              <a:t> = número de docentes colaboradores,  Vis = número de docentes visitantes</a:t>
            </a:r>
            <a:r>
              <a:rPr lang="pt-BR" sz="2000" dirty="0"/>
              <a:t>.</a:t>
            </a:r>
          </a:p>
        </p:txBody>
      </p:sp>
      <p:sp>
        <p:nvSpPr>
          <p:cNvPr id="3" name="Retângulo 2"/>
          <p:cNvSpPr/>
          <p:nvPr/>
        </p:nvSpPr>
        <p:spPr>
          <a:xfrm>
            <a:off x="157317" y="5951929"/>
            <a:ext cx="7443018" cy="646331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Arial Narrow" panose="020B0606020202030204" pitchFamily="34" charset="0"/>
              </a:rPr>
              <a:t>% de DP com </a:t>
            </a:r>
            <a:r>
              <a:rPr lang="en-US" dirty="0" err="1">
                <a:solidFill>
                  <a:srgbClr val="002060"/>
                </a:solidFill>
                <a:latin typeface="Arial Narrow" panose="020B0606020202030204" pitchFamily="34" charset="0"/>
              </a:rPr>
              <a:t>atuação</a:t>
            </a:r>
            <a:r>
              <a:rPr lang="en-US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 Narrow" panose="020B0606020202030204" pitchFamily="34" charset="0"/>
              </a:rPr>
              <a:t>como</a:t>
            </a:r>
            <a:r>
              <a:rPr lang="en-US" dirty="0">
                <a:solidFill>
                  <a:srgbClr val="002060"/>
                </a:solidFill>
                <a:latin typeface="Arial Narrow" panose="020B0606020202030204" pitchFamily="34" charset="0"/>
              </a:rPr>
              <a:t> DP </a:t>
            </a:r>
            <a:r>
              <a:rPr lang="en-US" dirty="0" err="1">
                <a:solidFill>
                  <a:srgbClr val="002060"/>
                </a:solidFill>
                <a:latin typeface="Arial Narrow" panose="020B0606020202030204" pitchFamily="34" charset="0"/>
              </a:rPr>
              <a:t>em</a:t>
            </a:r>
            <a:r>
              <a:rPr lang="en-US" dirty="0">
                <a:solidFill>
                  <a:srgbClr val="002060"/>
                </a:solidFill>
                <a:latin typeface="Arial Narrow" panose="020B0606020202030204" pitchFamily="34" charset="0"/>
              </a:rPr>
              <a:t> outro </a:t>
            </a:r>
            <a:r>
              <a:rPr lang="en-US" dirty="0" err="1">
                <a:solidFill>
                  <a:srgbClr val="002060"/>
                </a:solidFill>
                <a:latin typeface="Arial Narrow" panose="020B0606020202030204" pitchFamily="34" charset="0"/>
              </a:rPr>
              <a:t>Programa</a:t>
            </a:r>
            <a:r>
              <a:rPr lang="en-US" dirty="0">
                <a:solidFill>
                  <a:srgbClr val="002060"/>
                </a:solidFill>
                <a:latin typeface="Arial Narrow" panose="020B0606020202030204" pitchFamily="34" charset="0"/>
              </a:rPr>
              <a:t> de PG no </a:t>
            </a:r>
            <a:r>
              <a:rPr lang="en-US" dirty="0" err="1">
                <a:solidFill>
                  <a:srgbClr val="002060"/>
                </a:solidFill>
                <a:latin typeface="Arial Narrow" panose="020B0606020202030204" pitchFamily="34" charset="0"/>
              </a:rPr>
              <a:t>quadriênio</a:t>
            </a:r>
            <a:r>
              <a:rPr lang="en-US" dirty="0">
                <a:solidFill>
                  <a:srgbClr val="002060"/>
                </a:solidFill>
                <a:latin typeface="Arial Narrow" panose="020B0606020202030204" pitchFamily="34" charset="0"/>
              </a:rPr>
              <a:t> anterior  =    </a:t>
            </a:r>
          </a:p>
          <a:p>
            <a:r>
              <a:rPr lang="en-US" dirty="0">
                <a:solidFill>
                  <a:srgbClr val="002060"/>
                </a:solidFill>
                <a:latin typeface="Arial Narrow" panose="020B0606020202030204" pitchFamily="34" charset="0"/>
              </a:rPr>
              <a:t>% de doc. </a:t>
            </a:r>
            <a:r>
              <a:rPr lang="en-US" dirty="0" err="1">
                <a:solidFill>
                  <a:srgbClr val="002060"/>
                </a:solidFill>
                <a:latin typeface="Arial Narrow" panose="020B0606020202030204" pitchFamily="34" charset="0"/>
              </a:rPr>
              <a:t>colaboradores</a:t>
            </a:r>
            <a:r>
              <a:rPr lang="en-US" dirty="0">
                <a:solidFill>
                  <a:srgbClr val="002060"/>
                </a:solidFill>
                <a:latin typeface="Arial Narrow" panose="020B0606020202030204" pitchFamily="34" charset="0"/>
              </a:rPr>
              <a:t> e </a:t>
            </a:r>
            <a:r>
              <a:rPr lang="en-US" dirty="0" err="1">
                <a:solidFill>
                  <a:srgbClr val="002060"/>
                </a:solidFill>
                <a:latin typeface="Arial Narrow" panose="020B0606020202030204" pitchFamily="34" charset="0"/>
              </a:rPr>
              <a:t>visitantes</a:t>
            </a:r>
            <a:r>
              <a:rPr lang="en-US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 Narrow" panose="020B0606020202030204" pitchFamily="34" charset="0"/>
              </a:rPr>
              <a:t>em</a:t>
            </a:r>
            <a:r>
              <a:rPr lang="en-US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 Narrow" panose="020B0606020202030204" pitchFamily="34" charset="0"/>
              </a:rPr>
              <a:t>relação</a:t>
            </a:r>
            <a:r>
              <a:rPr lang="en-US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 Narrow" panose="020B0606020202030204" pitchFamily="34" charset="0"/>
              </a:rPr>
              <a:t>ao</a:t>
            </a:r>
            <a:r>
              <a:rPr lang="en-US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 Narrow" panose="020B0606020202030204" pitchFamily="34" charset="0"/>
              </a:rPr>
              <a:t>corpo</a:t>
            </a:r>
            <a:r>
              <a:rPr lang="en-US" dirty="0">
                <a:solidFill>
                  <a:srgbClr val="002060"/>
                </a:solidFill>
                <a:latin typeface="Arial Narrow" panose="020B0606020202030204" pitchFamily="34" charset="0"/>
              </a:rPr>
              <a:t> DP no </a:t>
            </a:r>
            <a:r>
              <a:rPr lang="en-US" dirty="0" err="1">
                <a:solidFill>
                  <a:srgbClr val="002060"/>
                </a:solidFill>
                <a:latin typeface="Arial Narrow" panose="020B0606020202030204" pitchFamily="34" charset="0"/>
              </a:rPr>
              <a:t>quadriênio</a:t>
            </a:r>
            <a:r>
              <a:rPr lang="en-US" dirty="0">
                <a:solidFill>
                  <a:srgbClr val="002060"/>
                </a:solidFill>
                <a:latin typeface="Arial Narrow" panose="020B0606020202030204" pitchFamily="34" charset="0"/>
              </a:rPr>
              <a:t> anterior =   </a:t>
            </a:r>
            <a:endParaRPr lang="pt-BR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058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DDBB197-D710-4A4F-A9CA-FD2177498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5D1CFA-2CDB-4B64-BD9F-85744E8DA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5DFC776-E717-28C4-C8A4-423BCA301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802955"/>
            <a:ext cx="4977976" cy="1454051"/>
          </a:xfrm>
        </p:spPr>
        <p:txBody>
          <a:bodyPr>
            <a:normAutofit/>
          </a:bodyPr>
          <a:lstStyle/>
          <a:p>
            <a:r>
              <a:rPr lang="pt-BR" sz="3600" dirty="0">
                <a:solidFill>
                  <a:schemeClr val="tx2"/>
                </a:solidFill>
              </a:rPr>
              <a:t>Avaliação geral da CAPES foi realizada em três eixos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7646CF-83FA-8B29-E475-EC6D977D3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488557"/>
            <a:ext cx="5017432" cy="3872572"/>
          </a:xfrm>
        </p:spPr>
        <p:txBody>
          <a:bodyPr anchor="ctr">
            <a:normAutofit/>
          </a:bodyPr>
          <a:lstStyle/>
          <a:p>
            <a:pPr marL="514350" indent="-514350">
              <a:lnSpc>
                <a:spcPct val="260000"/>
              </a:lnSpc>
              <a:buFont typeface="+mj-lt"/>
              <a:buAutoNum type="arabicPeriod"/>
            </a:pPr>
            <a:r>
              <a:rPr lang="pt-BR" dirty="0">
                <a:solidFill>
                  <a:schemeClr val="tx2"/>
                </a:solidFill>
              </a:rPr>
              <a:t>Programa</a:t>
            </a:r>
          </a:p>
          <a:p>
            <a:pPr marL="514350" indent="-514350">
              <a:lnSpc>
                <a:spcPct val="260000"/>
              </a:lnSpc>
              <a:buFont typeface="+mj-lt"/>
              <a:buAutoNum type="arabicPeriod"/>
            </a:pPr>
            <a:r>
              <a:rPr lang="pt-BR" dirty="0">
                <a:solidFill>
                  <a:schemeClr val="tx2"/>
                </a:solidFill>
              </a:rPr>
              <a:t>Formação</a:t>
            </a:r>
          </a:p>
          <a:p>
            <a:pPr marL="514350" indent="-514350">
              <a:lnSpc>
                <a:spcPct val="260000"/>
              </a:lnSpc>
              <a:buFont typeface="+mj-lt"/>
              <a:buAutoNum type="arabicPeriod"/>
            </a:pPr>
            <a:r>
              <a:rPr lang="pt-BR" dirty="0">
                <a:solidFill>
                  <a:schemeClr val="tx2"/>
                </a:solidFill>
              </a:rPr>
              <a:t>Impacto na sociedade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5EE5136-01F1-466C-962D-BA9B4C6757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69897" y="0"/>
            <a:ext cx="5822103" cy="6685267"/>
            <a:chOff x="6357228" y="0"/>
            <a:chExt cx="5822103" cy="6685267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11D3AD4-AF9B-4EB5-8C7B-C45D173B4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57228" y="0"/>
              <a:ext cx="5822102" cy="6685267"/>
            </a:xfrm>
            <a:custGeom>
              <a:avLst/>
              <a:gdLst>
                <a:gd name="connsiteX0" fmla="*/ 2605444 w 5822102"/>
                <a:gd name="connsiteY0" fmla="*/ 0 h 6685267"/>
                <a:gd name="connsiteX1" fmla="*/ 4757391 w 5822102"/>
                <a:gd name="connsiteY1" fmla="*/ 0 h 6685267"/>
                <a:gd name="connsiteX2" fmla="*/ 4913680 w 5822102"/>
                <a:gd name="connsiteY2" fmla="*/ 56274 h 6685267"/>
                <a:gd name="connsiteX3" fmla="*/ 5376238 w 5822102"/>
                <a:gd name="connsiteY3" fmla="*/ 282027 h 6685267"/>
                <a:gd name="connsiteX4" fmla="*/ 5658024 w 5822102"/>
                <a:gd name="connsiteY4" fmla="*/ 471014 h 6685267"/>
                <a:gd name="connsiteX5" fmla="*/ 5822102 w 5822102"/>
                <a:gd name="connsiteY5" fmla="*/ 609109 h 6685267"/>
                <a:gd name="connsiteX6" fmla="*/ 5822102 w 5822102"/>
                <a:gd name="connsiteY6" fmla="*/ 760697 h 6685267"/>
                <a:gd name="connsiteX7" fmla="*/ 5707785 w 5822102"/>
                <a:gd name="connsiteY7" fmla="*/ 666601 h 6685267"/>
                <a:gd name="connsiteX8" fmla="*/ 5577306 w 5822102"/>
                <a:gd name="connsiteY8" fmla="*/ 571666 h 6685267"/>
                <a:gd name="connsiteX9" fmla="*/ 5298630 w 5822102"/>
                <a:gd name="connsiteY9" fmla="*/ 407449 h 6685267"/>
                <a:gd name="connsiteX10" fmla="*/ 4690768 w 5822102"/>
                <a:gd name="connsiteY10" fmla="*/ 184979 h 6685267"/>
                <a:gd name="connsiteX11" fmla="*/ 4048577 w 5822102"/>
                <a:gd name="connsiteY11" fmla="*/ 99280 h 6685267"/>
                <a:gd name="connsiteX12" fmla="*/ 3405404 w 5822102"/>
                <a:gd name="connsiteY12" fmla="*/ 131937 h 6685267"/>
                <a:gd name="connsiteX13" fmla="*/ 3089702 w 5822102"/>
                <a:gd name="connsiteY13" fmla="*/ 190190 h 6685267"/>
                <a:gd name="connsiteX14" fmla="*/ 2780132 w 5822102"/>
                <a:gd name="connsiteY14" fmla="*/ 273457 h 6685267"/>
                <a:gd name="connsiteX15" fmla="*/ 2478040 w 5822102"/>
                <a:gd name="connsiteY15" fmla="*/ 379654 h 6685267"/>
                <a:gd name="connsiteX16" fmla="*/ 2184897 w 5822102"/>
                <a:gd name="connsiteY16" fmla="*/ 507972 h 6685267"/>
                <a:gd name="connsiteX17" fmla="*/ 1629141 w 5822102"/>
                <a:gd name="connsiteY17" fmla="*/ 823205 h 6685267"/>
                <a:gd name="connsiteX18" fmla="*/ 1497711 w 5822102"/>
                <a:gd name="connsiteY18" fmla="*/ 914000 h 6685267"/>
                <a:gd name="connsiteX19" fmla="*/ 1433099 w 5822102"/>
                <a:gd name="connsiteY19" fmla="*/ 960903 h 6685267"/>
                <a:gd name="connsiteX20" fmla="*/ 1369346 w 5822102"/>
                <a:gd name="connsiteY20" fmla="*/ 1008963 h 6685267"/>
                <a:gd name="connsiteX21" fmla="*/ 1123406 w 5822102"/>
                <a:gd name="connsiteY21" fmla="*/ 1212905 h 6685267"/>
                <a:gd name="connsiteX22" fmla="*/ 684367 w 5822102"/>
                <a:gd name="connsiteY22" fmla="*/ 1675564 h 6685267"/>
                <a:gd name="connsiteX23" fmla="*/ 497153 w 5822102"/>
                <a:gd name="connsiteY23" fmla="*/ 1933588 h 6685267"/>
                <a:gd name="connsiteX24" fmla="*/ 337770 w 5822102"/>
                <a:gd name="connsiteY24" fmla="*/ 2208983 h 6685267"/>
                <a:gd name="connsiteX25" fmla="*/ 302461 w 5822102"/>
                <a:gd name="connsiteY25" fmla="*/ 2280207 h 6685267"/>
                <a:gd name="connsiteX26" fmla="*/ 285296 w 5822102"/>
                <a:gd name="connsiteY26" fmla="*/ 2316107 h 6685267"/>
                <a:gd name="connsiteX27" fmla="*/ 268991 w 5822102"/>
                <a:gd name="connsiteY27" fmla="*/ 2352355 h 6685267"/>
                <a:gd name="connsiteX28" fmla="*/ 237849 w 5822102"/>
                <a:gd name="connsiteY28" fmla="*/ 2425432 h 6685267"/>
                <a:gd name="connsiteX29" fmla="*/ 208670 w 5822102"/>
                <a:gd name="connsiteY29" fmla="*/ 2499319 h 6685267"/>
                <a:gd name="connsiteX30" fmla="*/ 113775 w 5822102"/>
                <a:gd name="connsiteY30" fmla="*/ 2801929 h 6685267"/>
                <a:gd name="connsiteX31" fmla="*/ 36781 w 5822102"/>
                <a:gd name="connsiteY31" fmla="*/ 3428922 h 6685267"/>
                <a:gd name="connsiteX32" fmla="*/ 69148 w 5822102"/>
                <a:gd name="connsiteY32" fmla="*/ 3741955 h 6685267"/>
                <a:gd name="connsiteX33" fmla="*/ 167966 w 5822102"/>
                <a:gd name="connsiteY33" fmla="*/ 4041323 h 6685267"/>
                <a:gd name="connsiteX34" fmla="*/ 202049 w 5822102"/>
                <a:gd name="connsiteY34" fmla="*/ 4112894 h 6685267"/>
                <a:gd name="connsiteX35" fmla="*/ 239933 w 5822102"/>
                <a:gd name="connsiteY35" fmla="*/ 4182843 h 6685267"/>
                <a:gd name="connsiteX36" fmla="*/ 323916 w 5822102"/>
                <a:gd name="connsiteY36" fmla="*/ 4318456 h 6685267"/>
                <a:gd name="connsiteX37" fmla="*/ 416604 w 5822102"/>
                <a:gd name="connsiteY37" fmla="*/ 4449436 h 6685267"/>
                <a:gd name="connsiteX38" fmla="*/ 515911 w 5822102"/>
                <a:gd name="connsiteY38" fmla="*/ 4576711 h 6685267"/>
                <a:gd name="connsiteX39" fmla="*/ 722619 w 5822102"/>
                <a:gd name="connsiteY39" fmla="*/ 4828482 h 6685267"/>
                <a:gd name="connsiteX40" fmla="*/ 825972 w 5822102"/>
                <a:gd name="connsiteY40" fmla="*/ 4956104 h 6685267"/>
                <a:gd name="connsiteX41" fmla="*/ 926506 w 5822102"/>
                <a:gd name="connsiteY41" fmla="*/ 5085347 h 6685267"/>
                <a:gd name="connsiteX42" fmla="*/ 1027040 w 5822102"/>
                <a:gd name="connsiteY42" fmla="*/ 5210191 h 6685267"/>
                <a:gd name="connsiteX43" fmla="*/ 1132110 w 5822102"/>
                <a:gd name="connsiteY43" fmla="*/ 5330748 h 6685267"/>
                <a:gd name="connsiteX44" fmla="*/ 1354880 w 5822102"/>
                <a:gd name="connsiteY44" fmla="*/ 5558083 h 6685267"/>
                <a:gd name="connsiteX45" fmla="*/ 1855220 w 5822102"/>
                <a:gd name="connsiteY45" fmla="*/ 5937591 h 6685267"/>
                <a:gd name="connsiteX46" fmla="*/ 2131810 w 5822102"/>
                <a:gd name="connsiteY46" fmla="*/ 6080268 h 6685267"/>
                <a:gd name="connsiteX47" fmla="*/ 2423726 w 5822102"/>
                <a:gd name="connsiteY47" fmla="*/ 6188087 h 6685267"/>
                <a:gd name="connsiteX48" fmla="*/ 2727780 w 5822102"/>
                <a:gd name="connsiteY48" fmla="*/ 6262552 h 6685267"/>
                <a:gd name="connsiteX49" fmla="*/ 3041276 w 5822102"/>
                <a:gd name="connsiteY49" fmla="*/ 6304245 h 6685267"/>
                <a:gd name="connsiteX50" fmla="*/ 3360532 w 5822102"/>
                <a:gd name="connsiteY50" fmla="*/ 6317331 h 6685267"/>
                <a:gd name="connsiteX51" fmla="*/ 3439855 w 5822102"/>
                <a:gd name="connsiteY51" fmla="*/ 6316751 h 6685267"/>
                <a:gd name="connsiteX52" fmla="*/ 3478721 w 5822102"/>
                <a:gd name="connsiteY52" fmla="*/ 6315826 h 6685267"/>
                <a:gd name="connsiteX53" fmla="*/ 3517463 w 5822102"/>
                <a:gd name="connsiteY53" fmla="*/ 6313971 h 6685267"/>
                <a:gd name="connsiteX54" fmla="*/ 3671452 w 5822102"/>
                <a:gd name="connsiteY54" fmla="*/ 6301233 h 6685267"/>
                <a:gd name="connsiteX55" fmla="*/ 4265460 w 5822102"/>
                <a:gd name="connsiteY55" fmla="*/ 6149638 h 6685267"/>
                <a:gd name="connsiteX56" fmla="*/ 4546587 w 5822102"/>
                <a:gd name="connsiteY56" fmla="*/ 6018079 h 6685267"/>
                <a:gd name="connsiteX57" fmla="*/ 4818030 w 5822102"/>
                <a:gd name="connsiteY57" fmla="*/ 5858029 h 6685267"/>
                <a:gd name="connsiteX58" fmla="*/ 5081870 w 5822102"/>
                <a:gd name="connsiteY58" fmla="*/ 5676903 h 6685267"/>
                <a:gd name="connsiteX59" fmla="*/ 5212073 w 5822102"/>
                <a:gd name="connsiteY59" fmla="*/ 5581013 h 6685267"/>
                <a:gd name="connsiteX60" fmla="*/ 5343625 w 5822102"/>
                <a:gd name="connsiteY60" fmla="*/ 5481533 h 6685267"/>
                <a:gd name="connsiteX61" fmla="*/ 5610378 w 5822102"/>
                <a:gd name="connsiteY61" fmla="*/ 5284425 h 6685267"/>
                <a:gd name="connsiteX62" fmla="*/ 5822102 w 5822102"/>
                <a:gd name="connsiteY62" fmla="*/ 5126414 h 6685267"/>
                <a:gd name="connsiteX63" fmla="*/ 5822102 w 5822102"/>
                <a:gd name="connsiteY63" fmla="*/ 5556641 h 6685267"/>
                <a:gd name="connsiteX64" fmla="*/ 5576325 w 5822102"/>
                <a:gd name="connsiteY64" fmla="*/ 5749979 h 6685267"/>
                <a:gd name="connsiteX65" fmla="*/ 5447715 w 5822102"/>
                <a:gd name="connsiteY65" fmla="*/ 5852818 h 6685267"/>
                <a:gd name="connsiteX66" fmla="*/ 5315059 w 5822102"/>
                <a:gd name="connsiteY66" fmla="*/ 5956236 h 6685267"/>
                <a:gd name="connsiteX67" fmla="*/ 5038468 w 5822102"/>
                <a:gd name="connsiteY67" fmla="*/ 6155776 h 6685267"/>
                <a:gd name="connsiteX68" fmla="*/ 4741892 w 5822102"/>
                <a:gd name="connsiteY68" fmla="*/ 6338292 h 6685267"/>
                <a:gd name="connsiteX69" fmla="*/ 4420920 w 5822102"/>
                <a:gd name="connsiteY69" fmla="*/ 6492203 h 6685267"/>
                <a:gd name="connsiteX70" fmla="*/ 3717672 w 5822102"/>
                <a:gd name="connsiteY70" fmla="*/ 6670434 h 6685267"/>
                <a:gd name="connsiteX71" fmla="*/ 3535853 w 5822102"/>
                <a:gd name="connsiteY71" fmla="*/ 6683289 h 6685267"/>
                <a:gd name="connsiteX72" fmla="*/ 3490367 w 5822102"/>
                <a:gd name="connsiteY72" fmla="*/ 6684910 h 6685267"/>
                <a:gd name="connsiteX73" fmla="*/ 3445005 w 5822102"/>
                <a:gd name="connsiteY73" fmla="*/ 6685142 h 6685267"/>
                <a:gd name="connsiteX74" fmla="*/ 3355872 w 5822102"/>
                <a:gd name="connsiteY74" fmla="*/ 6684100 h 6685267"/>
                <a:gd name="connsiteX75" fmla="*/ 3179203 w 5822102"/>
                <a:gd name="connsiteY75" fmla="*/ 6677150 h 6685267"/>
                <a:gd name="connsiteX76" fmla="*/ 3002410 w 5822102"/>
                <a:gd name="connsiteY76" fmla="*/ 6661169 h 6685267"/>
                <a:gd name="connsiteX77" fmla="*/ 2650296 w 5822102"/>
                <a:gd name="connsiteY77" fmla="*/ 6604191 h 6685267"/>
                <a:gd name="connsiteX78" fmla="*/ 2306028 w 5822102"/>
                <a:gd name="connsiteY78" fmla="*/ 6505869 h 6685267"/>
                <a:gd name="connsiteX79" fmla="*/ 1978803 w 5822102"/>
                <a:gd name="connsiteY79" fmla="*/ 6363307 h 6685267"/>
                <a:gd name="connsiteX80" fmla="*/ 1678428 w 5822102"/>
                <a:gd name="connsiteY80" fmla="*/ 6177779 h 6685267"/>
                <a:gd name="connsiteX81" fmla="*/ 1175880 w 5822102"/>
                <a:gd name="connsiteY81" fmla="*/ 5710373 h 6685267"/>
                <a:gd name="connsiteX82" fmla="*/ 971502 w 5822102"/>
                <a:gd name="connsiteY82" fmla="*/ 5445399 h 6685267"/>
                <a:gd name="connsiteX83" fmla="*/ 790909 w 5822102"/>
                <a:gd name="connsiteY83" fmla="*/ 5169078 h 6685267"/>
                <a:gd name="connsiteX84" fmla="*/ 706680 w 5822102"/>
                <a:gd name="connsiteY84" fmla="*/ 5031959 h 6685267"/>
                <a:gd name="connsiteX85" fmla="*/ 619143 w 5822102"/>
                <a:gd name="connsiteY85" fmla="*/ 4897157 h 6685267"/>
                <a:gd name="connsiteX86" fmla="*/ 436465 w 5822102"/>
                <a:gd name="connsiteY86" fmla="*/ 4628710 h 6685267"/>
                <a:gd name="connsiteX87" fmla="*/ 347088 w 5822102"/>
                <a:gd name="connsiteY87" fmla="*/ 4492171 h 6685267"/>
                <a:gd name="connsiteX88" fmla="*/ 262001 w 5822102"/>
                <a:gd name="connsiteY88" fmla="*/ 4352619 h 6685267"/>
                <a:gd name="connsiteX89" fmla="*/ 118679 w 5822102"/>
                <a:gd name="connsiteY89" fmla="*/ 4059853 h 6685267"/>
                <a:gd name="connsiteX90" fmla="*/ 28322 w 5822102"/>
                <a:gd name="connsiteY90" fmla="*/ 3749136 h 6685267"/>
                <a:gd name="connsiteX91" fmla="*/ 0 w 5822102"/>
                <a:gd name="connsiteY91" fmla="*/ 3428922 h 6685267"/>
                <a:gd name="connsiteX92" fmla="*/ 253052 w 5822102"/>
                <a:gd name="connsiteY92" fmla="*/ 2174356 h 6685267"/>
                <a:gd name="connsiteX93" fmla="*/ 389141 w 5822102"/>
                <a:gd name="connsiteY93" fmla="*/ 1877652 h 6685267"/>
                <a:gd name="connsiteX94" fmla="*/ 552079 w 5822102"/>
                <a:gd name="connsiteY94" fmla="*/ 1591834 h 6685267"/>
                <a:gd name="connsiteX95" fmla="*/ 954950 w 5822102"/>
                <a:gd name="connsiteY95" fmla="*/ 1061773 h 6685267"/>
                <a:gd name="connsiteX96" fmla="*/ 1192922 w 5822102"/>
                <a:gd name="connsiteY96" fmla="*/ 822626 h 6685267"/>
                <a:gd name="connsiteX97" fmla="*/ 1255939 w 5822102"/>
                <a:gd name="connsiteY97" fmla="*/ 765880 h 6685267"/>
                <a:gd name="connsiteX98" fmla="*/ 1320183 w 5822102"/>
                <a:gd name="connsiteY98" fmla="*/ 710291 h 6685267"/>
                <a:gd name="connsiteX99" fmla="*/ 1452961 w 5822102"/>
                <a:gd name="connsiteY99" fmla="*/ 603514 h 6685267"/>
                <a:gd name="connsiteX100" fmla="*/ 2033360 w 5822102"/>
                <a:gd name="connsiteY100" fmla="*/ 235818 h 6685267"/>
                <a:gd name="connsiteX101" fmla="*/ 2512513 w 5822102"/>
                <a:gd name="connsiteY101" fmla="*/ 30012 h 6685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</a:cxnLst>
              <a:rect l="l" t="t" r="r" b="b"/>
              <a:pathLst>
                <a:path w="5822102" h="6685267">
                  <a:moveTo>
                    <a:pt x="2605444" y="0"/>
                  </a:moveTo>
                  <a:lnTo>
                    <a:pt x="4757391" y="0"/>
                  </a:lnTo>
                  <a:lnTo>
                    <a:pt x="4913680" y="56274"/>
                  </a:lnTo>
                  <a:cubicBezTo>
                    <a:pt x="5074659" y="119278"/>
                    <a:pt x="5229483" y="195083"/>
                    <a:pt x="5376238" y="282027"/>
                  </a:cubicBezTo>
                  <a:cubicBezTo>
                    <a:pt x="5474014" y="340105"/>
                    <a:pt x="5568080" y="403280"/>
                    <a:pt x="5658024" y="471014"/>
                  </a:cubicBezTo>
                  <a:lnTo>
                    <a:pt x="5822102" y="609109"/>
                  </a:lnTo>
                  <a:lnTo>
                    <a:pt x="5822102" y="760697"/>
                  </a:lnTo>
                  <a:lnTo>
                    <a:pt x="5707785" y="666601"/>
                  </a:lnTo>
                  <a:cubicBezTo>
                    <a:pt x="5665273" y="633682"/>
                    <a:pt x="5621749" y="602008"/>
                    <a:pt x="5577306" y="571666"/>
                  </a:cubicBezTo>
                  <a:cubicBezTo>
                    <a:pt x="5487929" y="511562"/>
                    <a:pt x="5395118" y="456089"/>
                    <a:pt x="5298630" y="407449"/>
                  </a:cubicBezTo>
                  <a:cubicBezTo>
                    <a:pt x="5106266" y="309010"/>
                    <a:pt x="4901153" y="235355"/>
                    <a:pt x="4690768" y="184979"/>
                  </a:cubicBezTo>
                  <a:cubicBezTo>
                    <a:pt x="4480382" y="134486"/>
                    <a:pt x="4264724" y="106807"/>
                    <a:pt x="4048577" y="99280"/>
                  </a:cubicBezTo>
                  <a:cubicBezTo>
                    <a:pt x="3832182" y="90709"/>
                    <a:pt x="3617997" y="102290"/>
                    <a:pt x="3405404" y="131937"/>
                  </a:cubicBezTo>
                  <a:cubicBezTo>
                    <a:pt x="3299353" y="147340"/>
                    <a:pt x="3193915" y="166449"/>
                    <a:pt x="3089702" y="190190"/>
                  </a:cubicBezTo>
                  <a:cubicBezTo>
                    <a:pt x="2985491" y="214278"/>
                    <a:pt x="2882137" y="241725"/>
                    <a:pt x="2780132" y="273457"/>
                  </a:cubicBezTo>
                  <a:cubicBezTo>
                    <a:pt x="2678126" y="305073"/>
                    <a:pt x="2577348" y="340510"/>
                    <a:pt x="2478040" y="379654"/>
                  </a:cubicBezTo>
                  <a:cubicBezTo>
                    <a:pt x="2378854" y="418914"/>
                    <a:pt x="2281017" y="461763"/>
                    <a:pt x="2184897" y="507972"/>
                  </a:cubicBezTo>
                  <a:cubicBezTo>
                    <a:pt x="1992657" y="600271"/>
                    <a:pt x="1806791" y="705542"/>
                    <a:pt x="1629141" y="823205"/>
                  </a:cubicBezTo>
                  <a:cubicBezTo>
                    <a:pt x="1584882" y="852736"/>
                    <a:pt x="1540745" y="882731"/>
                    <a:pt x="1497711" y="914000"/>
                  </a:cubicBezTo>
                  <a:cubicBezTo>
                    <a:pt x="1475888" y="929286"/>
                    <a:pt x="1454555" y="945153"/>
                    <a:pt x="1433099" y="960903"/>
                  </a:cubicBezTo>
                  <a:cubicBezTo>
                    <a:pt x="1411521" y="976537"/>
                    <a:pt x="1390311" y="992634"/>
                    <a:pt x="1369346" y="1008963"/>
                  </a:cubicBezTo>
                  <a:cubicBezTo>
                    <a:pt x="1285119" y="1074165"/>
                    <a:pt x="1202730" y="1141797"/>
                    <a:pt x="1123406" y="1212905"/>
                  </a:cubicBezTo>
                  <a:cubicBezTo>
                    <a:pt x="964391" y="1354656"/>
                    <a:pt x="816900" y="1509261"/>
                    <a:pt x="684367" y="1675564"/>
                  </a:cubicBezTo>
                  <a:cubicBezTo>
                    <a:pt x="618161" y="1758716"/>
                    <a:pt x="555512" y="1844763"/>
                    <a:pt x="497153" y="1933588"/>
                  </a:cubicBezTo>
                  <a:cubicBezTo>
                    <a:pt x="439775" y="2022877"/>
                    <a:pt x="385584" y="2114367"/>
                    <a:pt x="337770" y="2208983"/>
                  </a:cubicBezTo>
                  <a:cubicBezTo>
                    <a:pt x="325388" y="2232493"/>
                    <a:pt x="313862" y="2256349"/>
                    <a:pt x="302461" y="2280207"/>
                  </a:cubicBezTo>
                  <a:lnTo>
                    <a:pt x="285296" y="2316107"/>
                  </a:lnTo>
                  <a:lnTo>
                    <a:pt x="268991" y="2352355"/>
                  </a:lnTo>
                  <a:cubicBezTo>
                    <a:pt x="258324" y="2376560"/>
                    <a:pt x="247535" y="2400764"/>
                    <a:pt x="237849" y="2425432"/>
                  </a:cubicBezTo>
                  <a:cubicBezTo>
                    <a:pt x="228163" y="2450099"/>
                    <a:pt x="217498" y="2474419"/>
                    <a:pt x="208670" y="2499319"/>
                  </a:cubicBezTo>
                  <a:cubicBezTo>
                    <a:pt x="170909" y="2598219"/>
                    <a:pt x="138908" y="2699206"/>
                    <a:pt x="113775" y="2801929"/>
                  </a:cubicBezTo>
                  <a:cubicBezTo>
                    <a:pt x="62773" y="3006911"/>
                    <a:pt x="36659" y="3217917"/>
                    <a:pt x="36781" y="3428922"/>
                  </a:cubicBezTo>
                  <a:cubicBezTo>
                    <a:pt x="37394" y="3534078"/>
                    <a:pt x="47816" y="3639001"/>
                    <a:pt x="69148" y="3741955"/>
                  </a:cubicBezTo>
                  <a:cubicBezTo>
                    <a:pt x="91585" y="3844679"/>
                    <a:pt x="124074" y="3945202"/>
                    <a:pt x="167966" y="4041323"/>
                  </a:cubicBezTo>
                  <a:cubicBezTo>
                    <a:pt x="178387" y="4065528"/>
                    <a:pt x="190525" y="4089153"/>
                    <a:pt x="202049" y="4112894"/>
                  </a:cubicBezTo>
                  <a:cubicBezTo>
                    <a:pt x="214555" y="4136288"/>
                    <a:pt x="226447" y="4159912"/>
                    <a:pt x="239933" y="4182843"/>
                  </a:cubicBezTo>
                  <a:cubicBezTo>
                    <a:pt x="265680" y="4229167"/>
                    <a:pt x="294368" y="4274101"/>
                    <a:pt x="323916" y="4318456"/>
                  </a:cubicBezTo>
                  <a:cubicBezTo>
                    <a:pt x="353341" y="4362927"/>
                    <a:pt x="384849" y="4406240"/>
                    <a:pt x="416604" y="4449436"/>
                  </a:cubicBezTo>
                  <a:cubicBezTo>
                    <a:pt x="448847" y="4492286"/>
                    <a:pt x="482319" y="4534557"/>
                    <a:pt x="515911" y="4576711"/>
                  </a:cubicBezTo>
                  <a:cubicBezTo>
                    <a:pt x="583219" y="4661137"/>
                    <a:pt x="653594" y="4743825"/>
                    <a:pt x="722619" y="4828482"/>
                  </a:cubicBezTo>
                  <a:cubicBezTo>
                    <a:pt x="757315" y="4870637"/>
                    <a:pt x="791889" y="4913138"/>
                    <a:pt x="825972" y="4956104"/>
                  </a:cubicBezTo>
                  <a:cubicBezTo>
                    <a:pt x="859934" y="4998722"/>
                    <a:pt x="893649" y="5044004"/>
                    <a:pt x="926506" y="5085347"/>
                  </a:cubicBezTo>
                  <a:cubicBezTo>
                    <a:pt x="959119" y="5127734"/>
                    <a:pt x="993324" y="5168847"/>
                    <a:pt x="1027040" y="5210191"/>
                  </a:cubicBezTo>
                  <a:cubicBezTo>
                    <a:pt x="1061737" y="5250840"/>
                    <a:pt x="1096188" y="5291488"/>
                    <a:pt x="1132110" y="5330748"/>
                  </a:cubicBezTo>
                  <a:cubicBezTo>
                    <a:pt x="1203465" y="5409731"/>
                    <a:pt x="1277639" y="5485818"/>
                    <a:pt x="1354880" y="5558083"/>
                  </a:cubicBezTo>
                  <a:cubicBezTo>
                    <a:pt x="1509603" y="5702266"/>
                    <a:pt x="1676588" y="5830930"/>
                    <a:pt x="1855220" y="5937591"/>
                  </a:cubicBezTo>
                  <a:cubicBezTo>
                    <a:pt x="1944720" y="5990632"/>
                    <a:pt x="2036549" y="6039272"/>
                    <a:pt x="2131810" y="6080268"/>
                  </a:cubicBezTo>
                  <a:cubicBezTo>
                    <a:pt x="2226460" y="6122423"/>
                    <a:pt x="2324173" y="6157977"/>
                    <a:pt x="2423726" y="6188087"/>
                  </a:cubicBezTo>
                  <a:cubicBezTo>
                    <a:pt x="2523280" y="6218313"/>
                    <a:pt x="2624794" y="6242749"/>
                    <a:pt x="2727780" y="6262552"/>
                  </a:cubicBezTo>
                  <a:cubicBezTo>
                    <a:pt x="2830890" y="6282008"/>
                    <a:pt x="2935714" y="6295326"/>
                    <a:pt x="3041276" y="6304245"/>
                  </a:cubicBezTo>
                  <a:cubicBezTo>
                    <a:pt x="3146836" y="6313277"/>
                    <a:pt x="3253499" y="6317215"/>
                    <a:pt x="3360532" y="6317331"/>
                  </a:cubicBezTo>
                  <a:cubicBezTo>
                    <a:pt x="3387259" y="6317331"/>
                    <a:pt x="3414354" y="6317794"/>
                    <a:pt x="3439855" y="6316751"/>
                  </a:cubicBezTo>
                  <a:lnTo>
                    <a:pt x="3478721" y="6315826"/>
                  </a:lnTo>
                  <a:lnTo>
                    <a:pt x="3517463" y="6313971"/>
                  </a:lnTo>
                  <a:cubicBezTo>
                    <a:pt x="3569078" y="6311772"/>
                    <a:pt x="3620449" y="6306907"/>
                    <a:pt x="3671452" y="6301233"/>
                  </a:cubicBezTo>
                  <a:cubicBezTo>
                    <a:pt x="3875707" y="6277608"/>
                    <a:pt x="4074445" y="6225841"/>
                    <a:pt x="4265460" y="6149638"/>
                  </a:cubicBezTo>
                  <a:cubicBezTo>
                    <a:pt x="4361212" y="6111884"/>
                    <a:pt x="4454636" y="6067065"/>
                    <a:pt x="4546587" y="6018079"/>
                  </a:cubicBezTo>
                  <a:cubicBezTo>
                    <a:pt x="4638662" y="5969322"/>
                    <a:pt x="4729020" y="5915240"/>
                    <a:pt x="4818030" y="5858029"/>
                  </a:cubicBezTo>
                  <a:cubicBezTo>
                    <a:pt x="4907038" y="5800703"/>
                    <a:pt x="4994577" y="5739672"/>
                    <a:pt x="5081870" y="5676903"/>
                  </a:cubicBezTo>
                  <a:cubicBezTo>
                    <a:pt x="5125392" y="5645519"/>
                    <a:pt x="5168794" y="5613324"/>
                    <a:pt x="5212073" y="5581013"/>
                  </a:cubicBezTo>
                  <a:lnTo>
                    <a:pt x="5343625" y="5481533"/>
                  </a:lnTo>
                  <a:cubicBezTo>
                    <a:pt x="5432696" y="5414768"/>
                    <a:pt x="5521951" y="5349452"/>
                    <a:pt x="5610378" y="5284425"/>
                  </a:cubicBezTo>
                  <a:lnTo>
                    <a:pt x="5822102" y="5126414"/>
                  </a:lnTo>
                  <a:lnTo>
                    <a:pt x="5822102" y="5556641"/>
                  </a:lnTo>
                  <a:lnTo>
                    <a:pt x="5576325" y="5749979"/>
                  </a:lnTo>
                  <a:lnTo>
                    <a:pt x="5447715" y="5852818"/>
                  </a:lnTo>
                  <a:cubicBezTo>
                    <a:pt x="5403945" y="5887445"/>
                    <a:pt x="5359932" y="5922073"/>
                    <a:pt x="5315059" y="5956236"/>
                  </a:cubicBezTo>
                  <a:cubicBezTo>
                    <a:pt x="5225682" y="6024680"/>
                    <a:pt x="5133976" y="6091734"/>
                    <a:pt x="5038468" y="6155776"/>
                  </a:cubicBezTo>
                  <a:cubicBezTo>
                    <a:pt x="4943084" y="6219703"/>
                    <a:pt x="4845002" y="6281777"/>
                    <a:pt x="4741892" y="6338292"/>
                  </a:cubicBezTo>
                  <a:cubicBezTo>
                    <a:pt x="4638784" y="6394692"/>
                    <a:pt x="4532120" y="6447038"/>
                    <a:pt x="4420920" y="6492203"/>
                  </a:cubicBezTo>
                  <a:cubicBezTo>
                    <a:pt x="4199255" y="6583693"/>
                    <a:pt x="3959813" y="6644840"/>
                    <a:pt x="3717672" y="6670434"/>
                  </a:cubicBezTo>
                  <a:cubicBezTo>
                    <a:pt x="3657106" y="6676456"/>
                    <a:pt x="3596419" y="6681321"/>
                    <a:pt x="3535853" y="6683289"/>
                  </a:cubicBezTo>
                  <a:lnTo>
                    <a:pt x="3490367" y="6684910"/>
                  </a:lnTo>
                  <a:lnTo>
                    <a:pt x="3445005" y="6685142"/>
                  </a:lnTo>
                  <a:cubicBezTo>
                    <a:pt x="3414354" y="6685605"/>
                    <a:pt x="3385297" y="6684679"/>
                    <a:pt x="3355872" y="6684100"/>
                  </a:cubicBezTo>
                  <a:cubicBezTo>
                    <a:pt x="3297146" y="6683405"/>
                    <a:pt x="3238052" y="6680047"/>
                    <a:pt x="3179203" y="6677150"/>
                  </a:cubicBezTo>
                  <a:cubicBezTo>
                    <a:pt x="3120232" y="6672519"/>
                    <a:pt x="3061259" y="6668233"/>
                    <a:pt x="3002410" y="6661169"/>
                  </a:cubicBezTo>
                  <a:cubicBezTo>
                    <a:pt x="2884589" y="6647851"/>
                    <a:pt x="2766891" y="6629669"/>
                    <a:pt x="2650296" y="6604191"/>
                  </a:cubicBezTo>
                  <a:cubicBezTo>
                    <a:pt x="2533702" y="6578713"/>
                    <a:pt x="2418456" y="6545938"/>
                    <a:pt x="2306028" y="6505869"/>
                  </a:cubicBezTo>
                  <a:cubicBezTo>
                    <a:pt x="2193602" y="6465683"/>
                    <a:pt x="2084118" y="6417738"/>
                    <a:pt x="1978803" y="6363307"/>
                  </a:cubicBezTo>
                  <a:cubicBezTo>
                    <a:pt x="1873855" y="6308066"/>
                    <a:pt x="1773077" y="6246340"/>
                    <a:pt x="1678428" y="6177779"/>
                  </a:cubicBezTo>
                  <a:cubicBezTo>
                    <a:pt x="1488393" y="6041356"/>
                    <a:pt x="1321900" y="5881423"/>
                    <a:pt x="1175880" y="5710373"/>
                  </a:cubicBezTo>
                  <a:cubicBezTo>
                    <a:pt x="1103177" y="5624441"/>
                    <a:pt x="1035501" y="5535732"/>
                    <a:pt x="971502" y="5445399"/>
                  </a:cubicBezTo>
                  <a:cubicBezTo>
                    <a:pt x="907380" y="5355069"/>
                    <a:pt x="847550" y="5262768"/>
                    <a:pt x="790909" y="5169078"/>
                  </a:cubicBezTo>
                  <a:cubicBezTo>
                    <a:pt x="761974" y="5121712"/>
                    <a:pt x="735492" y="5077357"/>
                    <a:pt x="706680" y="5031959"/>
                  </a:cubicBezTo>
                  <a:cubicBezTo>
                    <a:pt x="678114" y="4986910"/>
                    <a:pt x="649058" y="4941860"/>
                    <a:pt x="619143" y="4897157"/>
                  </a:cubicBezTo>
                  <a:lnTo>
                    <a:pt x="436465" y="4628710"/>
                  </a:lnTo>
                  <a:cubicBezTo>
                    <a:pt x="406182" y="4583544"/>
                    <a:pt x="376267" y="4538147"/>
                    <a:pt x="347088" y="4492171"/>
                  </a:cubicBezTo>
                  <a:cubicBezTo>
                    <a:pt x="317908" y="4446194"/>
                    <a:pt x="288974" y="4400102"/>
                    <a:pt x="262001" y="4352619"/>
                  </a:cubicBezTo>
                  <a:cubicBezTo>
                    <a:pt x="207934" y="4258119"/>
                    <a:pt x="158280" y="4160840"/>
                    <a:pt x="118679" y="4059853"/>
                  </a:cubicBezTo>
                  <a:cubicBezTo>
                    <a:pt x="78343" y="3959214"/>
                    <a:pt x="48429" y="3854870"/>
                    <a:pt x="28322" y="3749136"/>
                  </a:cubicBezTo>
                  <a:cubicBezTo>
                    <a:pt x="9073" y="3643402"/>
                    <a:pt x="0" y="3536046"/>
                    <a:pt x="0" y="3428922"/>
                  </a:cubicBezTo>
                  <a:cubicBezTo>
                    <a:pt x="1594" y="3001816"/>
                    <a:pt x="89010" y="2575868"/>
                    <a:pt x="253052" y="2174356"/>
                  </a:cubicBezTo>
                  <a:cubicBezTo>
                    <a:pt x="294246" y="2074066"/>
                    <a:pt x="338873" y="1974700"/>
                    <a:pt x="389141" y="1877652"/>
                  </a:cubicBezTo>
                  <a:cubicBezTo>
                    <a:pt x="438672" y="1780256"/>
                    <a:pt x="493230" y="1684945"/>
                    <a:pt x="552079" y="1591834"/>
                  </a:cubicBezTo>
                  <a:cubicBezTo>
                    <a:pt x="669900" y="1405728"/>
                    <a:pt x="804394" y="1227729"/>
                    <a:pt x="954950" y="1061773"/>
                  </a:cubicBezTo>
                  <a:cubicBezTo>
                    <a:pt x="1030597" y="979085"/>
                    <a:pt x="1109552" y="898829"/>
                    <a:pt x="1192922" y="822626"/>
                  </a:cubicBezTo>
                  <a:cubicBezTo>
                    <a:pt x="1213642" y="803402"/>
                    <a:pt x="1234483" y="784409"/>
                    <a:pt x="1255939" y="765880"/>
                  </a:cubicBezTo>
                  <a:cubicBezTo>
                    <a:pt x="1277273" y="747234"/>
                    <a:pt x="1298237" y="728241"/>
                    <a:pt x="1320183" y="710291"/>
                  </a:cubicBezTo>
                  <a:cubicBezTo>
                    <a:pt x="1363585" y="673811"/>
                    <a:pt x="1408088" y="638489"/>
                    <a:pt x="1452961" y="603514"/>
                  </a:cubicBezTo>
                  <a:cubicBezTo>
                    <a:pt x="1633310" y="464543"/>
                    <a:pt x="1828125" y="341437"/>
                    <a:pt x="2033360" y="235818"/>
                  </a:cubicBezTo>
                  <a:cubicBezTo>
                    <a:pt x="2187242" y="156561"/>
                    <a:pt x="2347554" y="87597"/>
                    <a:pt x="2512513" y="3001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5102EBE-A80F-4CFF-B1DD-941EF9728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04998" y="98659"/>
              <a:ext cx="5774333" cy="6315453"/>
            </a:xfrm>
            <a:custGeom>
              <a:avLst/>
              <a:gdLst>
                <a:gd name="connsiteX0" fmla="*/ 3707237 w 5774333"/>
                <a:gd name="connsiteY0" fmla="*/ 1489 h 6315453"/>
                <a:gd name="connsiteX1" fmla="*/ 4037665 w 5774333"/>
                <a:gd name="connsiteY1" fmla="*/ 6121 h 6315453"/>
                <a:gd name="connsiteX2" fmla="*/ 4692239 w 5774333"/>
                <a:gd name="connsiteY2" fmla="*/ 102128 h 6315453"/>
                <a:gd name="connsiteX3" fmla="*/ 5315059 w 5774333"/>
                <a:gd name="connsiteY3" fmla="*/ 324945 h 6315453"/>
                <a:gd name="connsiteX4" fmla="*/ 5738325 w 5774333"/>
                <a:gd name="connsiteY4" fmla="*/ 578286 h 6315453"/>
                <a:gd name="connsiteX5" fmla="*/ 5774333 w 5774333"/>
                <a:gd name="connsiteY5" fmla="*/ 606551 h 6315453"/>
                <a:gd name="connsiteX6" fmla="*/ 5774333 w 5774333"/>
                <a:gd name="connsiteY6" fmla="*/ 975490 h 6315453"/>
                <a:gd name="connsiteX7" fmla="*/ 5676001 w 5774333"/>
                <a:gd name="connsiteY7" fmla="*/ 889749 h 6315453"/>
                <a:gd name="connsiteX8" fmla="*/ 5177132 w 5774333"/>
                <a:gd name="connsiteY8" fmla="*/ 581926 h 6315453"/>
                <a:gd name="connsiteX9" fmla="*/ 4615735 w 5774333"/>
                <a:gd name="connsiteY9" fmla="*/ 388640 h 6315453"/>
                <a:gd name="connsiteX10" fmla="*/ 4020010 w 5774333"/>
                <a:gd name="connsiteY10" fmla="*/ 308500 h 6315453"/>
                <a:gd name="connsiteX11" fmla="*/ 3416315 w 5774333"/>
                <a:gd name="connsiteY11" fmla="*/ 328882 h 6315453"/>
                <a:gd name="connsiteX12" fmla="*/ 2823779 w 5774333"/>
                <a:gd name="connsiteY12" fmla="*/ 446545 h 6315453"/>
                <a:gd name="connsiteX13" fmla="*/ 2256987 w 5774333"/>
                <a:gd name="connsiteY13" fmla="*/ 651296 h 6315453"/>
                <a:gd name="connsiteX14" fmla="*/ 1244169 w 5774333"/>
                <a:gd name="connsiteY14" fmla="*/ 1280374 h 6315453"/>
                <a:gd name="connsiteX15" fmla="*/ 830141 w 5774333"/>
                <a:gd name="connsiteY15" fmla="*/ 1700184 h 6315453"/>
                <a:gd name="connsiteX16" fmla="*/ 502792 w 5774333"/>
                <a:gd name="connsiteY16" fmla="*/ 2182300 h 6315453"/>
                <a:gd name="connsiteX17" fmla="*/ 280637 w 5774333"/>
                <a:gd name="connsiteY17" fmla="*/ 2715256 h 6315453"/>
                <a:gd name="connsiteX18" fmla="*/ 199843 w 5774333"/>
                <a:gd name="connsiteY18" fmla="*/ 3283418 h 6315453"/>
                <a:gd name="connsiteX19" fmla="*/ 233926 w 5774333"/>
                <a:gd name="connsiteY19" fmla="*/ 3561593 h 6315453"/>
                <a:gd name="connsiteX20" fmla="*/ 334582 w 5774333"/>
                <a:gd name="connsiteY20" fmla="*/ 3821816 h 6315453"/>
                <a:gd name="connsiteX21" fmla="*/ 404834 w 5774333"/>
                <a:gd name="connsiteY21" fmla="*/ 3944343 h 6315453"/>
                <a:gd name="connsiteX22" fmla="*/ 485506 w 5774333"/>
                <a:gd name="connsiteY22" fmla="*/ 4062932 h 6315453"/>
                <a:gd name="connsiteX23" fmla="*/ 671861 w 5774333"/>
                <a:gd name="connsiteY23" fmla="*/ 4292120 h 6315453"/>
                <a:gd name="connsiteX24" fmla="*/ 873542 w 5774333"/>
                <a:gd name="connsiteY24" fmla="*/ 4523044 h 6315453"/>
                <a:gd name="connsiteX25" fmla="*/ 973831 w 5774333"/>
                <a:gd name="connsiteY25" fmla="*/ 4643601 h 6315453"/>
                <a:gd name="connsiteX26" fmla="*/ 1022014 w 5774333"/>
                <a:gd name="connsiteY26" fmla="*/ 4702780 h 6315453"/>
                <a:gd name="connsiteX27" fmla="*/ 1069215 w 5774333"/>
                <a:gd name="connsiteY27" fmla="*/ 4759411 h 6315453"/>
                <a:gd name="connsiteX28" fmla="*/ 1474784 w 5774333"/>
                <a:gd name="connsiteY28" fmla="*/ 5177948 h 6315453"/>
                <a:gd name="connsiteX29" fmla="*/ 1690442 w 5774333"/>
                <a:gd name="connsiteY29" fmla="*/ 5366255 h 6315453"/>
                <a:gd name="connsiteX30" fmla="*/ 1916276 w 5774333"/>
                <a:gd name="connsiteY30" fmla="*/ 5539852 h 6315453"/>
                <a:gd name="connsiteX31" fmla="*/ 2420784 w 5774333"/>
                <a:gd name="connsiteY31" fmla="*/ 5814437 h 6315453"/>
                <a:gd name="connsiteX32" fmla="*/ 2703015 w 5774333"/>
                <a:gd name="connsiteY32" fmla="*/ 5892029 h 6315453"/>
                <a:gd name="connsiteX33" fmla="*/ 2775350 w 5774333"/>
                <a:gd name="connsiteY33" fmla="*/ 5905695 h 6315453"/>
                <a:gd name="connsiteX34" fmla="*/ 2848299 w 5774333"/>
                <a:gd name="connsiteY34" fmla="*/ 5917161 h 6315453"/>
                <a:gd name="connsiteX35" fmla="*/ 2995544 w 5774333"/>
                <a:gd name="connsiteY35" fmla="*/ 5933605 h 6315453"/>
                <a:gd name="connsiteX36" fmla="*/ 3069596 w 5774333"/>
                <a:gd name="connsiteY36" fmla="*/ 5938933 h 6315453"/>
                <a:gd name="connsiteX37" fmla="*/ 3143894 w 5774333"/>
                <a:gd name="connsiteY37" fmla="*/ 5942639 h 6315453"/>
                <a:gd name="connsiteX38" fmla="*/ 3218436 w 5774333"/>
                <a:gd name="connsiteY38" fmla="*/ 5944260 h 6315453"/>
                <a:gd name="connsiteX39" fmla="*/ 3293101 w 5774333"/>
                <a:gd name="connsiteY39" fmla="*/ 5943913 h 6315453"/>
                <a:gd name="connsiteX40" fmla="*/ 3330494 w 5774333"/>
                <a:gd name="connsiteY40" fmla="*/ 5943565 h 6315453"/>
                <a:gd name="connsiteX41" fmla="*/ 3366540 w 5774333"/>
                <a:gd name="connsiteY41" fmla="*/ 5942059 h 6315453"/>
                <a:gd name="connsiteX42" fmla="*/ 3402462 w 5774333"/>
                <a:gd name="connsiteY42" fmla="*/ 5940323 h 6315453"/>
                <a:gd name="connsiteX43" fmla="*/ 3438262 w 5774333"/>
                <a:gd name="connsiteY43" fmla="*/ 5937543 h 6315453"/>
                <a:gd name="connsiteX44" fmla="*/ 3580236 w 5774333"/>
                <a:gd name="connsiteY44" fmla="*/ 5920982 h 6315453"/>
                <a:gd name="connsiteX45" fmla="*/ 4121034 w 5774333"/>
                <a:gd name="connsiteY45" fmla="*/ 5753290 h 6315453"/>
                <a:gd name="connsiteX46" fmla="*/ 4620639 w 5774333"/>
                <a:gd name="connsiteY46" fmla="*/ 5459364 h 6315453"/>
                <a:gd name="connsiteX47" fmla="*/ 4741771 w 5774333"/>
                <a:gd name="connsiteY47" fmla="*/ 5372971 h 6315453"/>
                <a:gd name="connsiteX48" fmla="*/ 4862901 w 5774333"/>
                <a:gd name="connsiteY48" fmla="*/ 5283682 h 6315453"/>
                <a:gd name="connsiteX49" fmla="*/ 5108229 w 5774333"/>
                <a:gd name="connsiteY49" fmla="*/ 5098386 h 6315453"/>
                <a:gd name="connsiteX50" fmla="*/ 5612493 w 5774333"/>
                <a:gd name="connsiteY50" fmla="*/ 4739724 h 6315453"/>
                <a:gd name="connsiteX51" fmla="*/ 5774333 w 5774333"/>
                <a:gd name="connsiteY51" fmla="*/ 4623488 h 6315453"/>
                <a:gd name="connsiteX52" fmla="*/ 5774333 w 5774333"/>
                <a:gd name="connsiteY52" fmla="*/ 5232926 h 6315453"/>
                <a:gd name="connsiteX53" fmla="*/ 5676492 w 5774333"/>
                <a:gd name="connsiteY53" fmla="*/ 5306859 h 6315453"/>
                <a:gd name="connsiteX54" fmla="*/ 5426260 w 5774333"/>
                <a:gd name="connsiteY54" fmla="*/ 5486233 h 6315453"/>
                <a:gd name="connsiteX55" fmla="*/ 5300225 w 5774333"/>
                <a:gd name="connsiteY55" fmla="*/ 5576217 h 6315453"/>
                <a:gd name="connsiteX56" fmla="*/ 5170757 w 5774333"/>
                <a:gd name="connsiteY56" fmla="*/ 5666780 h 6315453"/>
                <a:gd name="connsiteX57" fmla="*/ 5038100 w 5774333"/>
                <a:gd name="connsiteY57" fmla="*/ 5756185 h 6315453"/>
                <a:gd name="connsiteX58" fmla="*/ 4901276 w 5774333"/>
                <a:gd name="connsiteY58" fmla="*/ 5843043 h 6315453"/>
                <a:gd name="connsiteX59" fmla="*/ 4614019 w 5774333"/>
                <a:gd name="connsiteY59" fmla="*/ 6006103 h 6315453"/>
                <a:gd name="connsiteX60" fmla="*/ 4305061 w 5774333"/>
                <a:gd name="connsiteY60" fmla="*/ 6144726 h 6315453"/>
                <a:gd name="connsiteX61" fmla="*/ 3632710 w 5774333"/>
                <a:gd name="connsiteY61" fmla="*/ 6304196 h 6315453"/>
                <a:gd name="connsiteX62" fmla="*/ 3459594 w 5774333"/>
                <a:gd name="connsiteY62" fmla="*/ 6314504 h 6315453"/>
                <a:gd name="connsiteX63" fmla="*/ 3416315 w 5774333"/>
                <a:gd name="connsiteY63" fmla="*/ 6315429 h 6315453"/>
                <a:gd name="connsiteX64" fmla="*/ 3373159 w 5774333"/>
                <a:gd name="connsiteY64" fmla="*/ 6315198 h 6315453"/>
                <a:gd name="connsiteX65" fmla="*/ 3330127 w 5774333"/>
                <a:gd name="connsiteY65" fmla="*/ 6314735 h 6315453"/>
                <a:gd name="connsiteX66" fmla="*/ 3288320 w 5774333"/>
                <a:gd name="connsiteY66" fmla="*/ 6313230 h 6315453"/>
                <a:gd name="connsiteX67" fmla="*/ 2954350 w 5774333"/>
                <a:gd name="connsiteY67" fmla="*/ 6288098 h 6315453"/>
                <a:gd name="connsiteX68" fmla="*/ 2622466 w 5774333"/>
                <a:gd name="connsiteY68" fmla="*/ 6232742 h 6315453"/>
                <a:gd name="connsiteX69" fmla="*/ 2296466 w 5774333"/>
                <a:gd name="connsiteY69" fmla="*/ 6146001 h 6315453"/>
                <a:gd name="connsiteX70" fmla="*/ 1672419 w 5774333"/>
                <a:gd name="connsiteY70" fmla="*/ 5885197 h 6315453"/>
                <a:gd name="connsiteX71" fmla="*/ 1146578 w 5774333"/>
                <a:gd name="connsiteY71" fmla="*/ 5479168 h 6315453"/>
                <a:gd name="connsiteX72" fmla="*/ 933372 w 5774333"/>
                <a:gd name="connsiteY72" fmla="*/ 5234810 h 6315453"/>
                <a:gd name="connsiteX73" fmla="*/ 747140 w 5774333"/>
                <a:gd name="connsiteY73" fmla="*/ 4976091 h 6315453"/>
                <a:gd name="connsiteX74" fmla="*/ 703616 w 5774333"/>
                <a:gd name="connsiteY74" fmla="*/ 4910196 h 6315453"/>
                <a:gd name="connsiteX75" fmla="*/ 662053 w 5774333"/>
                <a:gd name="connsiteY75" fmla="*/ 4846269 h 6315453"/>
                <a:gd name="connsiteX76" fmla="*/ 580033 w 5774333"/>
                <a:gd name="connsiteY76" fmla="*/ 4722352 h 6315453"/>
                <a:gd name="connsiteX77" fmla="*/ 410105 w 5774333"/>
                <a:gd name="connsiteY77" fmla="*/ 4469193 h 6315453"/>
                <a:gd name="connsiteX78" fmla="*/ 244224 w 5774333"/>
                <a:gd name="connsiteY78" fmla="*/ 4201556 h 6315453"/>
                <a:gd name="connsiteX79" fmla="*/ 169437 w 5774333"/>
                <a:gd name="connsiteY79" fmla="*/ 4059690 h 6315453"/>
                <a:gd name="connsiteX80" fmla="*/ 105929 w 5774333"/>
                <a:gd name="connsiteY80" fmla="*/ 3911221 h 6315453"/>
                <a:gd name="connsiteX81" fmla="*/ 57256 w 5774333"/>
                <a:gd name="connsiteY81" fmla="*/ 3757195 h 6315453"/>
                <a:gd name="connsiteX82" fmla="*/ 39111 w 5774333"/>
                <a:gd name="connsiteY82" fmla="*/ 3678677 h 6315453"/>
                <a:gd name="connsiteX83" fmla="*/ 31142 w 5774333"/>
                <a:gd name="connsiteY83" fmla="*/ 3639300 h 6315453"/>
                <a:gd name="connsiteX84" fmla="*/ 24521 w 5774333"/>
                <a:gd name="connsiteY84" fmla="*/ 3599809 h 6315453"/>
                <a:gd name="connsiteX85" fmla="*/ 0 w 5774333"/>
                <a:gd name="connsiteY85" fmla="*/ 3283418 h 6315453"/>
                <a:gd name="connsiteX86" fmla="*/ 68045 w 5774333"/>
                <a:gd name="connsiteY86" fmla="*/ 2666963 h 6315453"/>
                <a:gd name="connsiteX87" fmla="*/ 272546 w 5774333"/>
                <a:gd name="connsiteY87" fmla="*/ 2076334 h 6315453"/>
                <a:gd name="connsiteX88" fmla="*/ 1039300 w 5774333"/>
                <a:gd name="connsiteY88" fmla="*/ 1073307 h 6315453"/>
                <a:gd name="connsiteX89" fmla="*/ 1547733 w 5774333"/>
                <a:gd name="connsiteY89" fmla="*/ 680365 h 6315453"/>
                <a:gd name="connsiteX90" fmla="*/ 2115995 w 5774333"/>
                <a:gd name="connsiteY90" fmla="*/ 368373 h 6315453"/>
                <a:gd name="connsiteX91" fmla="*/ 3377451 w 5774333"/>
                <a:gd name="connsiteY91" fmla="*/ 24304 h 6315453"/>
                <a:gd name="connsiteX92" fmla="*/ 3707237 w 5774333"/>
                <a:gd name="connsiteY92" fmla="*/ 1489 h 6315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5774333" h="6315453">
                  <a:moveTo>
                    <a:pt x="3707237" y="1489"/>
                  </a:moveTo>
                  <a:cubicBezTo>
                    <a:pt x="3817502" y="-1522"/>
                    <a:pt x="3927875" y="41"/>
                    <a:pt x="4037665" y="6121"/>
                  </a:cubicBezTo>
                  <a:cubicBezTo>
                    <a:pt x="4257614" y="18745"/>
                    <a:pt x="4477439" y="49665"/>
                    <a:pt x="4692239" y="102128"/>
                  </a:cubicBezTo>
                  <a:cubicBezTo>
                    <a:pt x="4907039" y="154474"/>
                    <a:pt x="5116811" y="228592"/>
                    <a:pt x="5315059" y="324945"/>
                  </a:cubicBezTo>
                  <a:cubicBezTo>
                    <a:pt x="5463562" y="397211"/>
                    <a:pt x="5606133" y="481527"/>
                    <a:pt x="5738325" y="578286"/>
                  </a:cubicBezTo>
                  <a:lnTo>
                    <a:pt x="5774333" y="606551"/>
                  </a:lnTo>
                  <a:lnTo>
                    <a:pt x="5774333" y="975490"/>
                  </a:lnTo>
                  <a:lnTo>
                    <a:pt x="5676001" y="889749"/>
                  </a:lnTo>
                  <a:cubicBezTo>
                    <a:pt x="5522381" y="769886"/>
                    <a:pt x="5355519" y="665657"/>
                    <a:pt x="5177132" y="581926"/>
                  </a:cubicBezTo>
                  <a:cubicBezTo>
                    <a:pt x="4998867" y="497965"/>
                    <a:pt x="4810183" y="433574"/>
                    <a:pt x="4615735" y="388640"/>
                  </a:cubicBezTo>
                  <a:cubicBezTo>
                    <a:pt x="4421289" y="343591"/>
                    <a:pt x="4221446" y="317649"/>
                    <a:pt x="4020010" y="308500"/>
                  </a:cubicBezTo>
                  <a:cubicBezTo>
                    <a:pt x="3818207" y="298887"/>
                    <a:pt x="3616649" y="305257"/>
                    <a:pt x="3416315" y="328882"/>
                  </a:cubicBezTo>
                  <a:cubicBezTo>
                    <a:pt x="3216106" y="352623"/>
                    <a:pt x="3017736" y="392346"/>
                    <a:pt x="2823779" y="446545"/>
                  </a:cubicBezTo>
                  <a:cubicBezTo>
                    <a:pt x="2629699" y="500513"/>
                    <a:pt x="2440401" y="570345"/>
                    <a:pt x="2256987" y="651296"/>
                  </a:cubicBezTo>
                  <a:cubicBezTo>
                    <a:pt x="1889058" y="811461"/>
                    <a:pt x="1545527" y="1023856"/>
                    <a:pt x="1244169" y="1280374"/>
                  </a:cubicBezTo>
                  <a:cubicBezTo>
                    <a:pt x="1093982" y="1409039"/>
                    <a:pt x="954828" y="1549400"/>
                    <a:pt x="830141" y="1700184"/>
                  </a:cubicBezTo>
                  <a:cubicBezTo>
                    <a:pt x="705209" y="1850736"/>
                    <a:pt x="594989" y="2012176"/>
                    <a:pt x="502792" y="2182300"/>
                  </a:cubicBezTo>
                  <a:cubicBezTo>
                    <a:pt x="410595" y="2352308"/>
                    <a:pt x="333847" y="2530307"/>
                    <a:pt x="280637" y="2715256"/>
                  </a:cubicBezTo>
                  <a:cubicBezTo>
                    <a:pt x="227306" y="2899741"/>
                    <a:pt x="199719" y="3091521"/>
                    <a:pt x="199843" y="3283418"/>
                  </a:cubicBezTo>
                  <a:cubicBezTo>
                    <a:pt x="200946" y="3377687"/>
                    <a:pt x="210754" y="3471261"/>
                    <a:pt x="233926" y="3561593"/>
                  </a:cubicBezTo>
                  <a:cubicBezTo>
                    <a:pt x="256730" y="3652040"/>
                    <a:pt x="292162" y="3738550"/>
                    <a:pt x="334582" y="3821816"/>
                  </a:cubicBezTo>
                  <a:cubicBezTo>
                    <a:pt x="356038" y="3863392"/>
                    <a:pt x="379823" y="3904157"/>
                    <a:pt x="404834" y="3944343"/>
                  </a:cubicBezTo>
                  <a:cubicBezTo>
                    <a:pt x="430212" y="3984413"/>
                    <a:pt x="457308" y="4023905"/>
                    <a:pt x="485506" y="4062932"/>
                  </a:cubicBezTo>
                  <a:cubicBezTo>
                    <a:pt x="542639" y="4140757"/>
                    <a:pt x="606146" y="4216265"/>
                    <a:pt x="671861" y="4292120"/>
                  </a:cubicBezTo>
                  <a:cubicBezTo>
                    <a:pt x="737576" y="4368091"/>
                    <a:pt x="806234" y="4444062"/>
                    <a:pt x="873542" y="4523044"/>
                  </a:cubicBezTo>
                  <a:cubicBezTo>
                    <a:pt x="907258" y="4562419"/>
                    <a:pt x="940606" y="4602721"/>
                    <a:pt x="973831" y="4643601"/>
                  </a:cubicBezTo>
                  <a:lnTo>
                    <a:pt x="1022014" y="4702780"/>
                  </a:lnTo>
                  <a:cubicBezTo>
                    <a:pt x="1037829" y="4721658"/>
                    <a:pt x="1052910" y="4740998"/>
                    <a:pt x="1069215" y="4759411"/>
                  </a:cubicBezTo>
                  <a:cubicBezTo>
                    <a:pt x="1196477" y="4909269"/>
                    <a:pt x="1334527" y="5047199"/>
                    <a:pt x="1474784" y="5177948"/>
                  </a:cubicBezTo>
                  <a:cubicBezTo>
                    <a:pt x="1545281" y="5243033"/>
                    <a:pt x="1617003" y="5305917"/>
                    <a:pt x="1690442" y="5366255"/>
                  </a:cubicBezTo>
                  <a:cubicBezTo>
                    <a:pt x="1763881" y="5426591"/>
                    <a:pt x="1838668" y="5484959"/>
                    <a:pt x="1916276" y="5539852"/>
                  </a:cubicBezTo>
                  <a:cubicBezTo>
                    <a:pt x="2070877" y="5649872"/>
                    <a:pt x="2237617" y="5748194"/>
                    <a:pt x="2420784" y="5814437"/>
                  </a:cubicBezTo>
                  <a:cubicBezTo>
                    <a:pt x="2512124" y="5847559"/>
                    <a:pt x="2606773" y="5872921"/>
                    <a:pt x="2703015" y="5892029"/>
                  </a:cubicBezTo>
                  <a:cubicBezTo>
                    <a:pt x="2727168" y="5896546"/>
                    <a:pt x="2751075" y="5901758"/>
                    <a:pt x="2775350" y="5905695"/>
                  </a:cubicBezTo>
                  <a:lnTo>
                    <a:pt x="2848299" y="5917161"/>
                  </a:lnTo>
                  <a:cubicBezTo>
                    <a:pt x="2897218" y="5923298"/>
                    <a:pt x="2946136" y="5929784"/>
                    <a:pt x="2995544" y="5933605"/>
                  </a:cubicBezTo>
                  <a:cubicBezTo>
                    <a:pt x="3020188" y="5935806"/>
                    <a:pt x="3044831" y="5937891"/>
                    <a:pt x="3069596" y="5938933"/>
                  </a:cubicBezTo>
                  <a:cubicBezTo>
                    <a:pt x="3094362" y="5940090"/>
                    <a:pt x="3119005" y="5941943"/>
                    <a:pt x="3143894" y="5942639"/>
                  </a:cubicBezTo>
                  <a:lnTo>
                    <a:pt x="3218436" y="5944260"/>
                  </a:lnTo>
                  <a:cubicBezTo>
                    <a:pt x="3243201" y="5944838"/>
                    <a:pt x="3268212" y="5944029"/>
                    <a:pt x="3293101" y="5943913"/>
                  </a:cubicBezTo>
                  <a:lnTo>
                    <a:pt x="3330494" y="5943565"/>
                  </a:lnTo>
                  <a:cubicBezTo>
                    <a:pt x="3342632" y="5943218"/>
                    <a:pt x="3354524" y="5942523"/>
                    <a:pt x="3366540" y="5942059"/>
                  </a:cubicBezTo>
                  <a:cubicBezTo>
                    <a:pt x="3378554" y="5941480"/>
                    <a:pt x="3390570" y="5941134"/>
                    <a:pt x="3402462" y="5940323"/>
                  </a:cubicBezTo>
                  <a:lnTo>
                    <a:pt x="3438262" y="5937543"/>
                  </a:lnTo>
                  <a:cubicBezTo>
                    <a:pt x="3485954" y="5933953"/>
                    <a:pt x="3533279" y="5927931"/>
                    <a:pt x="3580236" y="5920982"/>
                  </a:cubicBezTo>
                  <a:cubicBezTo>
                    <a:pt x="3768185" y="5891567"/>
                    <a:pt x="3948901" y="5834010"/>
                    <a:pt x="4121034" y="5753290"/>
                  </a:cubicBezTo>
                  <a:cubicBezTo>
                    <a:pt x="4293782" y="5673497"/>
                    <a:pt x="4458191" y="5571353"/>
                    <a:pt x="4620639" y="5459364"/>
                  </a:cubicBezTo>
                  <a:cubicBezTo>
                    <a:pt x="4661221" y="5431455"/>
                    <a:pt x="4701557" y="5402271"/>
                    <a:pt x="4741771" y="5372971"/>
                  </a:cubicBezTo>
                  <a:cubicBezTo>
                    <a:pt x="4782230" y="5343672"/>
                    <a:pt x="4822566" y="5313908"/>
                    <a:pt x="4862901" y="5283682"/>
                  </a:cubicBezTo>
                  <a:lnTo>
                    <a:pt x="5108229" y="5098386"/>
                  </a:lnTo>
                  <a:cubicBezTo>
                    <a:pt x="5276563" y="4972270"/>
                    <a:pt x="5446489" y="4854838"/>
                    <a:pt x="5612493" y="4739724"/>
                  </a:cubicBezTo>
                  <a:lnTo>
                    <a:pt x="5774333" y="4623488"/>
                  </a:lnTo>
                  <a:lnTo>
                    <a:pt x="5774333" y="5232926"/>
                  </a:lnTo>
                  <a:lnTo>
                    <a:pt x="5676492" y="5306859"/>
                  </a:lnTo>
                  <a:cubicBezTo>
                    <a:pt x="5592693" y="5367905"/>
                    <a:pt x="5508955" y="5427286"/>
                    <a:pt x="5426260" y="5486233"/>
                  </a:cubicBezTo>
                  <a:lnTo>
                    <a:pt x="5300225" y="5576217"/>
                  </a:lnTo>
                  <a:cubicBezTo>
                    <a:pt x="5257559" y="5606443"/>
                    <a:pt x="5214525" y="5636901"/>
                    <a:pt x="5170757" y="5666780"/>
                  </a:cubicBezTo>
                  <a:cubicBezTo>
                    <a:pt x="5127110" y="5696775"/>
                    <a:pt x="5082973" y="5726654"/>
                    <a:pt x="5038100" y="5756185"/>
                  </a:cubicBezTo>
                  <a:cubicBezTo>
                    <a:pt x="4993106" y="5785486"/>
                    <a:pt x="4947743" y="5814553"/>
                    <a:pt x="4901276" y="5843043"/>
                  </a:cubicBezTo>
                  <a:cubicBezTo>
                    <a:pt x="4808835" y="5900136"/>
                    <a:pt x="4713449" y="5955494"/>
                    <a:pt x="4614019" y="6006103"/>
                  </a:cubicBezTo>
                  <a:cubicBezTo>
                    <a:pt x="4514711" y="6056943"/>
                    <a:pt x="4411971" y="6104192"/>
                    <a:pt x="4305061" y="6144726"/>
                  </a:cubicBezTo>
                  <a:cubicBezTo>
                    <a:pt x="4092223" y="6226952"/>
                    <a:pt x="3863569" y="6282424"/>
                    <a:pt x="3632710" y="6304196"/>
                  </a:cubicBezTo>
                  <a:cubicBezTo>
                    <a:pt x="3574964" y="6309408"/>
                    <a:pt x="3517218" y="6313345"/>
                    <a:pt x="3459594" y="6314504"/>
                  </a:cubicBezTo>
                  <a:lnTo>
                    <a:pt x="3416315" y="6315429"/>
                  </a:lnTo>
                  <a:cubicBezTo>
                    <a:pt x="3401971" y="6315546"/>
                    <a:pt x="3387505" y="6315198"/>
                    <a:pt x="3373159" y="6315198"/>
                  </a:cubicBezTo>
                  <a:lnTo>
                    <a:pt x="3330127" y="6314735"/>
                  </a:lnTo>
                  <a:lnTo>
                    <a:pt x="3288320" y="6313230"/>
                  </a:lnTo>
                  <a:cubicBezTo>
                    <a:pt x="3176996" y="6309870"/>
                    <a:pt x="3065428" y="6301533"/>
                    <a:pt x="2954350" y="6288098"/>
                  </a:cubicBezTo>
                  <a:cubicBezTo>
                    <a:pt x="2843150" y="6275360"/>
                    <a:pt x="2732194" y="6257061"/>
                    <a:pt x="2622466" y="6232742"/>
                  </a:cubicBezTo>
                  <a:cubicBezTo>
                    <a:pt x="2512859" y="6208190"/>
                    <a:pt x="2404110" y="6179122"/>
                    <a:pt x="2296466" y="6146001"/>
                  </a:cubicBezTo>
                  <a:cubicBezTo>
                    <a:pt x="2081544" y="6079179"/>
                    <a:pt x="1869073" y="5996027"/>
                    <a:pt x="1672419" y="5885197"/>
                  </a:cubicBezTo>
                  <a:cubicBezTo>
                    <a:pt x="1475643" y="5774599"/>
                    <a:pt x="1299954" y="5634353"/>
                    <a:pt x="1146578" y="5479168"/>
                  </a:cubicBezTo>
                  <a:cubicBezTo>
                    <a:pt x="1069461" y="5401692"/>
                    <a:pt x="999333" y="5319235"/>
                    <a:pt x="933372" y="5234810"/>
                  </a:cubicBezTo>
                  <a:cubicBezTo>
                    <a:pt x="867781" y="5150038"/>
                    <a:pt x="805375" y="5063991"/>
                    <a:pt x="747140" y="4976091"/>
                  </a:cubicBezTo>
                  <a:cubicBezTo>
                    <a:pt x="732182" y="4954319"/>
                    <a:pt x="718082" y="4932199"/>
                    <a:pt x="703616" y="4910196"/>
                  </a:cubicBezTo>
                  <a:lnTo>
                    <a:pt x="662053" y="4846269"/>
                  </a:lnTo>
                  <a:cubicBezTo>
                    <a:pt x="635449" y="4804925"/>
                    <a:pt x="607864" y="4763928"/>
                    <a:pt x="580033" y="4722352"/>
                  </a:cubicBezTo>
                  <a:lnTo>
                    <a:pt x="410105" y="4469193"/>
                  </a:lnTo>
                  <a:cubicBezTo>
                    <a:pt x="353095" y="4382915"/>
                    <a:pt x="296820" y="4294089"/>
                    <a:pt x="244224" y="4201556"/>
                  </a:cubicBezTo>
                  <a:cubicBezTo>
                    <a:pt x="217987" y="4155232"/>
                    <a:pt x="192609" y="4108098"/>
                    <a:pt x="169437" y="4059690"/>
                  </a:cubicBezTo>
                  <a:cubicBezTo>
                    <a:pt x="146388" y="4011165"/>
                    <a:pt x="124932" y="3961715"/>
                    <a:pt x="105929" y="3911221"/>
                  </a:cubicBezTo>
                  <a:cubicBezTo>
                    <a:pt x="87293" y="3860613"/>
                    <a:pt x="70742" y="3809309"/>
                    <a:pt x="57256" y="3757195"/>
                  </a:cubicBezTo>
                  <a:cubicBezTo>
                    <a:pt x="50881" y="3731138"/>
                    <a:pt x="44383" y="3704965"/>
                    <a:pt x="39111" y="3678677"/>
                  </a:cubicBezTo>
                  <a:lnTo>
                    <a:pt x="31142" y="3639300"/>
                  </a:lnTo>
                  <a:lnTo>
                    <a:pt x="24521" y="3599809"/>
                  </a:lnTo>
                  <a:cubicBezTo>
                    <a:pt x="7234" y="3494423"/>
                    <a:pt x="0" y="3388457"/>
                    <a:pt x="0" y="3283418"/>
                  </a:cubicBezTo>
                  <a:cubicBezTo>
                    <a:pt x="491" y="3076698"/>
                    <a:pt x="23418" y="2869978"/>
                    <a:pt x="68045" y="2666963"/>
                  </a:cubicBezTo>
                  <a:cubicBezTo>
                    <a:pt x="112550" y="2464064"/>
                    <a:pt x="180717" y="2265104"/>
                    <a:pt x="272546" y="2076334"/>
                  </a:cubicBezTo>
                  <a:cubicBezTo>
                    <a:pt x="457062" y="1698794"/>
                    <a:pt x="724457" y="1360978"/>
                    <a:pt x="1039300" y="1073307"/>
                  </a:cubicBezTo>
                  <a:cubicBezTo>
                    <a:pt x="1197090" y="929472"/>
                    <a:pt x="1367630" y="798259"/>
                    <a:pt x="1547733" y="680365"/>
                  </a:cubicBezTo>
                  <a:cubicBezTo>
                    <a:pt x="1728081" y="562587"/>
                    <a:pt x="1917870" y="457663"/>
                    <a:pt x="2115995" y="368373"/>
                  </a:cubicBezTo>
                  <a:cubicBezTo>
                    <a:pt x="2512737" y="191070"/>
                    <a:pt x="2939883" y="73870"/>
                    <a:pt x="3377451" y="24304"/>
                  </a:cubicBezTo>
                  <a:cubicBezTo>
                    <a:pt x="3486812" y="12086"/>
                    <a:pt x="3596971" y="4500"/>
                    <a:pt x="3707237" y="148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C18CE1F-9DF1-47AF-9E66-6CE348AC23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464911 h 6229400"/>
                <a:gd name="connsiteX4" fmla="*/ 5660063 w 5769111"/>
                <a:gd name="connsiteY4" fmla="*/ 1328105 h 6229400"/>
                <a:gd name="connsiteX5" fmla="*/ 4910471 w 5769111"/>
                <a:gd name="connsiteY5" fmla="*/ 781599 h 6229400"/>
                <a:gd name="connsiteX6" fmla="*/ 3882695 w 5769111"/>
                <a:gd name="connsiteY6" fmla="*/ 579048 h 6229400"/>
                <a:gd name="connsiteX7" fmla="*/ 2683153 w 5769111"/>
                <a:gd name="connsiteY7" fmla="*/ 797003 h 6229400"/>
                <a:gd name="connsiteX8" fmla="*/ 1617493 w 5769111"/>
                <a:gd name="connsiteY8" fmla="*/ 1395738 h 6229400"/>
                <a:gd name="connsiteX9" fmla="*/ 880408 w 5769111"/>
                <a:gd name="connsiteY9" fmla="*/ 2259099 h 6229400"/>
                <a:gd name="connsiteX10" fmla="*/ 613135 w 5769111"/>
                <a:gd name="connsiteY10" fmla="*/ 3263863 h 6229400"/>
                <a:gd name="connsiteX11" fmla="*/ 1055484 w 5769111"/>
                <a:gd name="connsiteY11" fmla="*/ 4196825 h 6229400"/>
                <a:gd name="connsiteX12" fmla="*/ 1278376 w 5769111"/>
                <a:gd name="connsiteY12" fmla="*/ 4492950 h 6229400"/>
                <a:gd name="connsiteX13" fmla="*/ 3369851 w 5769111"/>
                <a:gd name="connsiteY13" fmla="*/ 5650468 h 6229400"/>
                <a:gd name="connsiteX14" fmla="*/ 4957551 w 5769111"/>
                <a:gd name="connsiteY14" fmla="*/ 4938355 h 6229400"/>
                <a:gd name="connsiteX15" fmla="*/ 5150773 w 5769111"/>
                <a:gd name="connsiteY15" fmla="*/ 4796950 h 6229400"/>
                <a:gd name="connsiteX16" fmla="*/ 5747247 w 5769111"/>
                <a:gd name="connsiteY16" fmla="*/ 4338176 h 6229400"/>
                <a:gd name="connsiteX17" fmla="*/ 5769111 w 5769111"/>
                <a:gd name="connsiteY17" fmla="*/ 4318497 h 6229400"/>
                <a:gd name="connsiteX18" fmla="*/ 5769111 w 5769111"/>
                <a:gd name="connsiteY18" fmla="*/ 5074612 h 6229400"/>
                <a:gd name="connsiteX19" fmla="*/ 5636252 w 5769111"/>
                <a:gd name="connsiteY19" fmla="*/ 5174208 h 6229400"/>
                <a:gd name="connsiteX20" fmla="*/ 5334922 w 5769111"/>
                <a:gd name="connsiteY20" fmla="*/ 5394528 h 6229400"/>
                <a:gd name="connsiteX21" fmla="*/ 3369727 w 5769111"/>
                <a:gd name="connsiteY21" fmla="*/ 6229400 h 6229400"/>
                <a:gd name="connsiteX22" fmla="*/ 771046 w 5769111"/>
                <a:gd name="connsiteY22" fmla="*/ 4817913 h 6229400"/>
                <a:gd name="connsiteX23" fmla="*/ 0 w 5769111"/>
                <a:gd name="connsiteY23" fmla="*/ 3263748 h 6229400"/>
                <a:gd name="connsiteX24" fmla="*/ 3882695 w 5769111"/>
                <a:gd name="connsiteY24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464911"/>
                  </a:lnTo>
                  <a:lnTo>
                    <a:pt x="5660063" y="1328105"/>
                  </a:lnTo>
                  <a:cubicBezTo>
                    <a:pt x="5449800" y="1091506"/>
                    <a:pt x="5197607" y="907600"/>
                    <a:pt x="4910471" y="781599"/>
                  </a:cubicBezTo>
                  <a:cubicBezTo>
                    <a:pt x="4604088" y="647260"/>
                    <a:pt x="4258349" y="579048"/>
                    <a:pt x="3882695" y="579048"/>
                  </a:cubicBezTo>
                  <a:cubicBezTo>
                    <a:pt x="3484238" y="579048"/>
                    <a:pt x="3080631" y="652240"/>
                    <a:pt x="2683153" y="797003"/>
                  </a:cubicBezTo>
                  <a:cubicBezTo>
                    <a:pt x="2296098" y="937595"/>
                    <a:pt x="1927678" y="1144662"/>
                    <a:pt x="1617493" y="1395738"/>
                  </a:cubicBezTo>
                  <a:cubicBezTo>
                    <a:pt x="1301915" y="1651098"/>
                    <a:pt x="1053890" y="1941665"/>
                    <a:pt x="880408" y="2259099"/>
                  </a:cubicBezTo>
                  <a:cubicBezTo>
                    <a:pt x="703125" y="2583597"/>
                    <a:pt x="613135" y="2921645"/>
                    <a:pt x="613135" y="3263863"/>
                  </a:cubicBezTo>
                  <a:cubicBezTo>
                    <a:pt x="613135" y="3608512"/>
                    <a:pt x="756702" y="3809789"/>
                    <a:pt x="1055484" y="4196825"/>
                  </a:cubicBezTo>
                  <a:cubicBezTo>
                    <a:pt x="1127574" y="4290167"/>
                    <a:pt x="1202116" y="4386753"/>
                    <a:pt x="1278376" y="4492950"/>
                  </a:cubicBezTo>
                  <a:cubicBezTo>
                    <a:pt x="1861105" y="5304313"/>
                    <a:pt x="2486623" y="5650468"/>
                    <a:pt x="3369851" y="5650468"/>
                  </a:cubicBezTo>
                  <a:cubicBezTo>
                    <a:pt x="3949515" y="5650468"/>
                    <a:pt x="4374822" y="5368471"/>
                    <a:pt x="4957551" y="4938355"/>
                  </a:cubicBezTo>
                  <a:cubicBezTo>
                    <a:pt x="5022653" y="4890293"/>
                    <a:pt x="5087755" y="4842811"/>
                    <a:pt x="5150773" y="4796950"/>
                  </a:cubicBezTo>
                  <a:cubicBezTo>
                    <a:pt x="5364254" y="4641404"/>
                    <a:pt x="5570313" y="4491241"/>
                    <a:pt x="5747247" y="4338176"/>
                  </a:cubicBezTo>
                  <a:lnTo>
                    <a:pt x="5769111" y="4318497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BD26A8C-8D1D-41E6-A71E-FE9AC75F3F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675390 h 6229400"/>
                <a:gd name="connsiteX4" fmla="*/ 5711488 w 5769111"/>
                <a:gd name="connsiteY4" fmla="*/ 1585205 h 6229400"/>
                <a:gd name="connsiteX5" fmla="*/ 5566027 w 5769111"/>
                <a:gd name="connsiteY5" fmla="*/ 1402571 h 6229400"/>
                <a:gd name="connsiteX6" fmla="*/ 4858734 w 5769111"/>
                <a:gd name="connsiteY6" fmla="*/ 886639 h 6229400"/>
                <a:gd name="connsiteX7" fmla="*/ 3882695 w 5769111"/>
                <a:gd name="connsiteY7" fmla="*/ 694858 h 6229400"/>
                <a:gd name="connsiteX8" fmla="*/ 2727046 w 5769111"/>
                <a:gd name="connsiteY8" fmla="*/ 905053 h 6229400"/>
                <a:gd name="connsiteX9" fmla="*/ 1697186 w 5769111"/>
                <a:gd name="connsiteY9" fmla="*/ 1483638 h 6229400"/>
                <a:gd name="connsiteX10" fmla="*/ 989279 w 5769111"/>
                <a:gd name="connsiteY10" fmla="*/ 2312139 h 6229400"/>
                <a:gd name="connsiteX11" fmla="*/ 735615 w 5769111"/>
                <a:gd name="connsiteY11" fmla="*/ 3263863 h 6229400"/>
                <a:gd name="connsiteX12" fmla="*/ 1154424 w 5769111"/>
                <a:gd name="connsiteY12" fmla="*/ 4128614 h 6229400"/>
                <a:gd name="connsiteX13" fmla="*/ 1379768 w 5769111"/>
                <a:gd name="connsiteY13" fmla="*/ 4427981 h 6229400"/>
                <a:gd name="connsiteX14" fmla="*/ 2239456 w 5769111"/>
                <a:gd name="connsiteY14" fmla="*/ 5256947 h 6229400"/>
                <a:gd name="connsiteX15" fmla="*/ 3369727 w 5769111"/>
                <a:gd name="connsiteY15" fmla="*/ 5534658 h 6229400"/>
                <a:gd name="connsiteX16" fmla="*/ 4096760 w 5769111"/>
                <a:gd name="connsiteY16" fmla="*/ 5357817 h 6229400"/>
                <a:gd name="connsiteX17" fmla="*/ 4881905 w 5769111"/>
                <a:gd name="connsiteY17" fmla="*/ 4847212 h 6229400"/>
                <a:gd name="connsiteX18" fmla="*/ 5075739 w 5769111"/>
                <a:gd name="connsiteY18" fmla="*/ 4705346 h 6229400"/>
                <a:gd name="connsiteX19" fmla="*/ 5759930 w 5769111"/>
                <a:gd name="connsiteY19" fmla="*/ 4166809 h 6229400"/>
                <a:gd name="connsiteX20" fmla="*/ 5769111 w 5769111"/>
                <a:gd name="connsiteY20" fmla="*/ 4157764 h 6229400"/>
                <a:gd name="connsiteX21" fmla="*/ 5769111 w 5769111"/>
                <a:gd name="connsiteY21" fmla="*/ 5074612 h 6229400"/>
                <a:gd name="connsiteX22" fmla="*/ 5636252 w 5769111"/>
                <a:gd name="connsiteY22" fmla="*/ 5174208 h 6229400"/>
                <a:gd name="connsiteX23" fmla="*/ 5334922 w 5769111"/>
                <a:gd name="connsiteY23" fmla="*/ 5394528 h 6229400"/>
                <a:gd name="connsiteX24" fmla="*/ 3369727 w 5769111"/>
                <a:gd name="connsiteY24" fmla="*/ 6229400 h 6229400"/>
                <a:gd name="connsiteX25" fmla="*/ 771046 w 5769111"/>
                <a:gd name="connsiteY25" fmla="*/ 4817913 h 6229400"/>
                <a:gd name="connsiteX26" fmla="*/ 0 w 5769111"/>
                <a:gd name="connsiteY26" fmla="*/ 3263748 h 6229400"/>
                <a:gd name="connsiteX27" fmla="*/ 3882695 w 5769111"/>
                <a:gd name="connsiteY27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675390"/>
                  </a:lnTo>
                  <a:lnTo>
                    <a:pt x="5711488" y="1585205"/>
                  </a:lnTo>
                  <a:cubicBezTo>
                    <a:pt x="5665942" y="1521390"/>
                    <a:pt x="5617428" y="1460432"/>
                    <a:pt x="5566027" y="1402571"/>
                  </a:cubicBezTo>
                  <a:cubicBezTo>
                    <a:pt x="5367411" y="1179058"/>
                    <a:pt x="5129563" y="1005460"/>
                    <a:pt x="4858734" y="886639"/>
                  </a:cubicBezTo>
                  <a:cubicBezTo>
                    <a:pt x="4568779" y="759363"/>
                    <a:pt x="4240327" y="694858"/>
                    <a:pt x="3882695" y="694858"/>
                  </a:cubicBezTo>
                  <a:cubicBezTo>
                    <a:pt x="3504835" y="694858"/>
                    <a:pt x="3105151" y="767471"/>
                    <a:pt x="2727046" y="905053"/>
                  </a:cubicBezTo>
                  <a:cubicBezTo>
                    <a:pt x="2352985" y="1041013"/>
                    <a:pt x="1996826" y="1241132"/>
                    <a:pt x="1697186" y="1483638"/>
                  </a:cubicBezTo>
                  <a:cubicBezTo>
                    <a:pt x="1397913" y="1725796"/>
                    <a:pt x="1153199" y="2012308"/>
                    <a:pt x="989279" y="2312139"/>
                  </a:cubicBezTo>
                  <a:cubicBezTo>
                    <a:pt x="820946" y="2620077"/>
                    <a:pt x="735615" y="2940290"/>
                    <a:pt x="735615" y="3263863"/>
                  </a:cubicBezTo>
                  <a:cubicBezTo>
                    <a:pt x="735615" y="3573074"/>
                    <a:pt x="863980" y="3752464"/>
                    <a:pt x="1154424" y="4128614"/>
                  </a:cubicBezTo>
                  <a:cubicBezTo>
                    <a:pt x="1227127" y="4222767"/>
                    <a:pt x="1302282" y="4320162"/>
                    <a:pt x="1379768" y="4427981"/>
                  </a:cubicBezTo>
                  <a:cubicBezTo>
                    <a:pt x="1653784" y="4809458"/>
                    <a:pt x="1934912" y="5080685"/>
                    <a:pt x="2239456" y="5256947"/>
                  </a:cubicBezTo>
                  <a:cubicBezTo>
                    <a:pt x="2562268" y="5443863"/>
                    <a:pt x="2932037" y="5534658"/>
                    <a:pt x="3369727" y="5534658"/>
                  </a:cubicBezTo>
                  <a:cubicBezTo>
                    <a:pt x="3618120" y="5534658"/>
                    <a:pt x="3849103" y="5478491"/>
                    <a:pt x="4096760" y="5357817"/>
                  </a:cubicBezTo>
                  <a:cubicBezTo>
                    <a:pt x="4351037" y="5233901"/>
                    <a:pt x="4602740" y="5053238"/>
                    <a:pt x="4881905" y="4847212"/>
                  </a:cubicBezTo>
                  <a:cubicBezTo>
                    <a:pt x="4947375" y="4798920"/>
                    <a:pt x="5012599" y="4751322"/>
                    <a:pt x="5075739" y="4705346"/>
                  </a:cubicBezTo>
                  <a:cubicBezTo>
                    <a:pt x="5327320" y="4521990"/>
                    <a:pt x="5568418" y="4346256"/>
                    <a:pt x="5759930" y="4166809"/>
                  </a:cubicBezTo>
                  <a:lnTo>
                    <a:pt x="5769111" y="4157764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Graphic 6" descr="Marca de seleção">
            <a:extLst>
              <a:ext uri="{FF2B5EF4-FFF2-40B4-BE49-F238E27FC236}">
                <a16:creationId xmlns:a16="http://schemas.microsoft.com/office/drawing/2014/main" id="{8FFB54B0-89C7-E9D5-21BB-6799C4DE37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21726" y="1629089"/>
            <a:ext cx="3620021" cy="3620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415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47B0BAF-2E85-79B7-331A-F777ED3DA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900" y="640823"/>
            <a:ext cx="3837759" cy="5583148"/>
          </a:xfrm>
        </p:spPr>
        <p:txBody>
          <a:bodyPr anchor="ctr">
            <a:normAutofit/>
          </a:bodyPr>
          <a:lstStyle/>
          <a:p>
            <a:r>
              <a:rPr lang="pt-BR" sz="5400" dirty="0"/>
              <a:t>Avaliação geral do programa</a:t>
            </a:r>
            <a:br>
              <a:rPr lang="pt-BR" sz="5400" dirty="0"/>
            </a:br>
            <a:r>
              <a:rPr lang="pt-BR" sz="5400" dirty="0"/>
              <a:t> (2022-2024)</a:t>
            </a:r>
            <a:br>
              <a:rPr lang="pt-BR" sz="5400" dirty="0"/>
            </a:br>
            <a:r>
              <a:rPr lang="pt-BR" sz="5400" dirty="0"/>
              <a:t> </a:t>
            </a:r>
            <a:r>
              <a:rPr lang="pt-BR" sz="5400" b="1" dirty="0">
                <a:solidFill>
                  <a:srgbClr val="0000FF"/>
                </a:solidFill>
              </a:rPr>
              <a:t>Bom</a:t>
            </a:r>
          </a:p>
        </p:txBody>
      </p:sp>
      <p:sp>
        <p:nvSpPr>
          <p:cNvPr id="25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1B6F343D-5DBA-A481-1F70-D1586480F0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0121981"/>
              </p:ext>
            </p:extLst>
          </p:nvPr>
        </p:nvGraphicFramePr>
        <p:xfrm>
          <a:off x="4269559" y="271850"/>
          <a:ext cx="7827706" cy="6425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22766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1D3707-B371-6677-BACF-E298B3468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39" y="234248"/>
            <a:ext cx="6172200" cy="1325563"/>
          </a:xfrm>
        </p:spPr>
        <p:txBody>
          <a:bodyPr/>
          <a:lstStyle/>
          <a:p>
            <a:r>
              <a:rPr lang="pt-BR" b="1" dirty="0">
                <a:latin typeface="+mn-lt"/>
              </a:rPr>
              <a:t>1. </a:t>
            </a:r>
            <a:r>
              <a:rPr lang="pt-BR" b="1" dirty="0">
                <a:latin typeface="+mn-lt"/>
                <a:cs typeface="Calibri" panose="020F0502020204030204" pitchFamily="34" charset="0"/>
              </a:rPr>
              <a:t>PROGRAMA</a:t>
            </a:r>
            <a:endParaRPr lang="pt-BR" dirty="0">
              <a:latin typeface="+mn-lt"/>
              <a:cs typeface="Calibri" panose="020F0502020204030204" pitchFamily="34" charset="0"/>
            </a:endParaRP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5FD4E5F4-8CB6-165E-6B4F-1D95635C1313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52240103"/>
              </p:ext>
            </p:extLst>
          </p:nvPr>
        </p:nvGraphicFramePr>
        <p:xfrm>
          <a:off x="4800603" y="24183"/>
          <a:ext cx="7391397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4035">
                  <a:extLst>
                    <a:ext uri="{9D8B030D-6E8A-4147-A177-3AD203B41FA5}">
                      <a16:colId xmlns:a16="http://schemas.microsoft.com/office/drawing/2014/main" val="2183023809"/>
                    </a:ext>
                  </a:extLst>
                </a:gridCol>
                <a:gridCol w="1103072">
                  <a:extLst>
                    <a:ext uri="{9D8B030D-6E8A-4147-A177-3AD203B41FA5}">
                      <a16:colId xmlns:a16="http://schemas.microsoft.com/office/drawing/2014/main" val="2885850420"/>
                    </a:ext>
                  </a:extLst>
                </a:gridCol>
                <a:gridCol w="1020625">
                  <a:extLst>
                    <a:ext uri="{9D8B030D-6E8A-4147-A177-3AD203B41FA5}">
                      <a16:colId xmlns:a16="http://schemas.microsoft.com/office/drawing/2014/main" val="3852717001"/>
                    </a:ext>
                  </a:extLst>
                </a:gridCol>
                <a:gridCol w="1289244">
                  <a:extLst>
                    <a:ext uri="{9D8B030D-6E8A-4147-A177-3AD203B41FA5}">
                      <a16:colId xmlns:a16="http://schemas.microsoft.com/office/drawing/2014/main" val="587245615"/>
                    </a:ext>
                  </a:extLst>
                </a:gridCol>
                <a:gridCol w="960997">
                  <a:extLst>
                    <a:ext uri="{9D8B030D-6E8A-4147-A177-3AD203B41FA5}">
                      <a16:colId xmlns:a16="http://schemas.microsoft.com/office/drawing/2014/main" val="3290865015"/>
                    </a:ext>
                  </a:extLst>
                </a:gridCol>
                <a:gridCol w="1273424">
                  <a:extLst>
                    <a:ext uri="{9D8B030D-6E8A-4147-A177-3AD203B41FA5}">
                      <a16:colId xmlns:a16="http://schemas.microsoft.com/office/drawing/2014/main" val="3875456261"/>
                    </a:ext>
                  </a:extLst>
                </a:gridCol>
              </a:tblGrid>
              <a:tr h="4611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dirty="0"/>
                        <a:t>Itens de Avaliação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dirty="0"/>
                        <a:t>Peso</a:t>
                      </a:r>
                    </a:p>
                    <a:p>
                      <a:endParaRPr lang="pt-BR" sz="2800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Avaliação</a:t>
                      </a:r>
                      <a:endParaRPr sz="2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32603"/>
                  </a:ext>
                </a:extLst>
              </a:tr>
              <a:tr h="796476">
                <a:tc>
                  <a:txBody>
                    <a:bodyPr/>
                    <a:lstStyle/>
                    <a:p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Fraco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Regular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Bom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Muito bom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589371"/>
                  </a:ext>
                </a:extLst>
              </a:tr>
              <a:tr h="4611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800" dirty="0"/>
                        <a:t>35,0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1119773"/>
                  </a:ext>
                </a:extLst>
              </a:tr>
              <a:tr h="461114">
                <a:tc>
                  <a:txBody>
                    <a:bodyPr/>
                    <a:lstStyle/>
                    <a:p>
                      <a:r>
                        <a:rPr lang="pt-BR" sz="2800" dirty="0"/>
                        <a:t>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800" dirty="0"/>
                        <a:t>35,0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>
                          <a:solidFill>
                            <a:srgbClr val="FF0000"/>
                          </a:solidFill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327922"/>
                  </a:ext>
                </a:extLst>
              </a:tr>
              <a:tr h="461114">
                <a:tc>
                  <a:txBody>
                    <a:bodyPr/>
                    <a:lstStyle/>
                    <a:p>
                      <a:r>
                        <a:rPr lang="pt-BR" sz="2800" dirty="0"/>
                        <a:t>1.3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800" dirty="0"/>
                        <a:t>15,0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>
                          <a:solidFill>
                            <a:srgbClr val="FF0000"/>
                          </a:solidFill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6558653"/>
                  </a:ext>
                </a:extLst>
              </a:tr>
              <a:tr h="461114">
                <a:tc>
                  <a:txBody>
                    <a:bodyPr/>
                    <a:lstStyle/>
                    <a:p>
                      <a:r>
                        <a:rPr lang="pt-BR" sz="2800" dirty="0"/>
                        <a:t>1.4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800" dirty="0"/>
                        <a:t>15,0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916723"/>
                  </a:ext>
                </a:extLst>
              </a:tr>
              <a:tr h="461114">
                <a:tc>
                  <a:txBody>
                    <a:bodyPr/>
                    <a:lstStyle/>
                    <a:p>
                      <a:r>
                        <a:rPr lang="pt-BR" sz="28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b="1" dirty="0">
                          <a:solidFill>
                            <a:srgbClr val="0000FF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>
                          <a:solidFill>
                            <a:srgbClr val="00B050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5118875"/>
                  </a:ext>
                </a:extLst>
              </a:tr>
            </a:tbl>
          </a:graphicData>
        </a:graphic>
      </p:graphicFrame>
      <p:graphicFrame>
        <p:nvGraphicFramePr>
          <p:cNvPr id="25" name="Espaço Reservado para Conteúdo 24">
            <a:extLst>
              <a:ext uri="{FF2B5EF4-FFF2-40B4-BE49-F238E27FC236}">
                <a16:creationId xmlns:a16="http://schemas.microsoft.com/office/drawing/2014/main" id="{77FB0ED8-23E8-7A96-BE1C-7C1BB4A99F6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51622317"/>
              </p:ext>
            </p:extLst>
          </p:nvPr>
        </p:nvGraphicFramePr>
        <p:xfrm>
          <a:off x="0" y="2693773"/>
          <a:ext cx="4800603" cy="4164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60355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30E76DF3-E0CA-E7E1-E2E3-58395EC80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937" y="203076"/>
            <a:ext cx="10515600" cy="1325563"/>
          </a:xfrm>
        </p:spPr>
        <p:txBody>
          <a:bodyPr>
            <a:normAutofit/>
          </a:bodyPr>
          <a:lstStyle/>
          <a:p>
            <a:r>
              <a:rPr lang="pt-BR" sz="4000" b="1" dirty="0">
                <a:latin typeface="Calibri" panose="020F0502020204030204" pitchFamily="34" charset="0"/>
                <a:cs typeface="Calibri" panose="020F0502020204030204" pitchFamily="34" charset="0"/>
              </a:rPr>
              <a:t>1. PROGRAMA</a:t>
            </a:r>
          </a:p>
        </p:txBody>
      </p:sp>
      <p:graphicFrame>
        <p:nvGraphicFramePr>
          <p:cNvPr id="14" name="Espaço Reservado para Conteúdo 13">
            <a:extLst>
              <a:ext uri="{FF2B5EF4-FFF2-40B4-BE49-F238E27FC236}">
                <a16:creationId xmlns:a16="http://schemas.microsoft.com/office/drawing/2014/main" id="{BE220B9D-F048-BB87-9D05-76016F07D2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6455435"/>
              </p:ext>
            </p:extLst>
          </p:nvPr>
        </p:nvGraphicFramePr>
        <p:xfrm>
          <a:off x="509286" y="2832622"/>
          <a:ext cx="10844516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78056">
                  <a:extLst>
                    <a:ext uri="{9D8B030D-6E8A-4147-A177-3AD203B41FA5}">
                      <a16:colId xmlns:a16="http://schemas.microsoft.com/office/drawing/2014/main" val="2297178663"/>
                    </a:ext>
                  </a:extLst>
                </a:gridCol>
                <a:gridCol w="1391615">
                  <a:extLst>
                    <a:ext uri="{9D8B030D-6E8A-4147-A177-3AD203B41FA5}">
                      <a16:colId xmlns:a16="http://schemas.microsoft.com/office/drawing/2014/main" val="41810684"/>
                    </a:ext>
                  </a:extLst>
                </a:gridCol>
                <a:gridCol w="1391615">
                  <a:extLst>
                    <a:ext uri="{9D8B030D-6E8A-4147-A177-3AD203B41FA5}">
                      <a16:colId xmlns:a16="http://schemas.microsoft.com/office/drawing/2014/main" val="4192605596"/>
                    </a:ext>
                  </a:extLst>
                </a:gridCol>
                <a:gridCol w="1391615">
                  <a:extLst>
                    <a:ext uri="{9D8B030D-6E8A-4147-A177-3AD203B41FA5}">
                      <a16:colId xmlns:a16="http://schemas.microsoft.com/office/drawing/2014/main" val="3320807723"/>
                    </a:ext>
                  </a:extLst>
                </a:gridCol>
                <a:gridCol w="1391615">
                  <a:extLst>
                    <a:ext uri="{9D8B030D-6E8A-4147-A177-3AD203B41FA5}">
                      <a16:colId xmlns:a16="http://schemas.microsoft.com/office/drawing/2014/main" val="23592076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Itens de Avaliação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Fraco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Regular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Bom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Muito bom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8903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1.1.1 Adequação das quatro linhas de Pesquisa do PPGAN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FFFF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89726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/>
                        <a:t>1.1.2 Formação acadêmica, disciplinas de concentração de área, demais obrigatórias e atividades complementares, quanto a suas ementas, atualizações e aderências as Linhas de Pesquisa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highlight>
                          <a:srgbClr val="FFFF00"/>
                        </a:highligh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00FF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6171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/>
                        <a:t>1.1.3 A descrição sem detalhamentos específicos da infraestrutura para as atividades de formação e de pesquisa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FFFF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094119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5CC4C9BA-19B8-BC60-8918-3AD3D586AE0C}"/>
              </a:ext>
            </a:extLst>
          </p:cNvPr>
          <p:cNvSpPr txBox="1"/>
          <p:nvPr/>
        </p:nvSpPr>
        <p:spPr>
          <a:xfrm>
            <a:off x="4516412" y="203076"/>
            <a:ext cx="747324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1.1 </a:t>
            </a:r>
            <a:r>
              <a:rPr lang="pt-BR" sz="2400" dirty="0">
                <a:highlight>
                  <a:srgbClr val="FFFF00"/>
                </a:highlight>
              </a:rPr>
              <a:t>Articulação, aderência e atualização das áreas de concentração, linhas de pesquisa</a:t>
            </a:r>
            <a:r>
              <a:rPr lang="pt-BR" sz="2400" dirty="0"/>
              <a:t>, </a:t>
            </a:r>
            <a:r>
              <a:rPr lang="pt-BR" sz="2400" dirty="0">
                <a:highlight>
                  <a:srgbClr val="FFFF00"/>
                </a:highlight>
              </a:rPr>
              <a:t>projetos em andamento e estrutura curricular,</a:t>
            </a:r>
            <a:r>
              <a:rPr lang="pt-BR" sz="2400" dirty="0"/>
              <a:t> bem como a infraestrutura disponível, em relação aos objetivos, missão e modalidade do programa </a:t>
            </a:r>
            <a:r>
              <a:rPr lang="pt-BR" sz="2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REGULAR</a:t>
            </a:r>
            <a:endParaRPr lang="pt-BR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Seta: para a Direita 10">
            <a:extLst>
              <a:ext uri="{FF2B5EF4-FFF2-40B4-BE49-F238E27FC236}">
                <a16:creationId xmlns:a16="http://schemas.microsoft.com/office/drawing/2014/main" id="{918CA83F-1E60-AB86-09BA-9D970E740637}"/>
              </a:ext>
            </a:extLst>
          </p:cNvPr>
          <p:cNvSpPr/>
          <p:nvPr/>
        </p:nvSpPr>
        <p:spPr>
          <a:xfrm>
            <a:off x="3905955" y="654756"/>
            <a:ext cx="474134" cy="282223"/>
          </a:xfrm>
          <a:prstGeom prst="rightArrow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3126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30E76DF3-E0CA-E7E1-E2E3-58395EC80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937" y="203076"/>
            <a:ext cx="10515600" cy="1325563"/>
          </a:xfrm>
        </p:spPr>
        <p:txBody>
          <a:bodyPr>
            <a:normAutofit/>
          </a:bodyPr>
          <a:lstStyle/>
          <a:p>
            <a:r>
              <a:rPr lang="pt-BR" sz="4000" b="1" dirty="0">
                <a:latin typeface="Calibri" panose="020F0502020204030204" pitchFamily="34" charset="0"/>
                <a:cs typeface="Calibri" panose="020F0502020204030204" pitchFamily="34" charset="0"/>
              </a:rPr>
              <a:t>1. PROGRAMA</a:t>
            </a:r>
          </a:p>
        </p:txBody>
      </p:sp>
      <p:graphicFrame>
        <p:nvGraphicFramePr>
          <p:cNvPr id="14" name="Espaço Reservado para Conteúdo 13">
            <a:extLst>
              <a:ext uri="{FF2B5EF4-FFF2-40B4-BE49-F238E27FC236}">
                <a16:creationId xmlns:a16="http://schemas.microsoft.com/office/drawing/2014/main" id="{BE220B9D-F048-BB87-9D05-76016F07D2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5912422"/>
              </p:ext>
            </p:extLst>
          </p:nvPr>
        </p:nvGraphicFramePr>
        <p:xfrm>
          <a:off x="544010" y="2277038"/>
          <a:ext cx="10844516" cy="31249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78056">
                  <a:extLst>
                    <a:ext uri="{9D8B030D-6E8A-4147-A177-3AD203B41FA5}">
                      <a16:colId xmlns:a16="http://schemas.microsoft.com/office/drawing/2014/main" val="2297178663"/>
                    </a:ext>
                  </a:extLst>
                </a:gridCol>
                <a:gridCol w="1391615">
                  <a:extLst>
                    <a:ext uri="{9D8B030D-6E8A-4147-A177-3AD203B41FA5}">
                      <a16:colId xmlns:a16="http://schemas.microsoft.com/office/drawing/2014/main" val="41810684"/>
                    </a:ext>
                  </a:extLst>
                </a:gridCol>
                <a:gridCol w="1391615">
                  <a:extLst>
                    <a:ext uri="{9D8B030D-6E8A-4147-A177-3AD203B41FA5}">
                      <a16:colId xmlns:a16="http://schemas.microsoft.com/office/drawing/2014/main" val="4192605596"/>
                    </a:ext>
                  </a:extLst>
                </a:gridCol>
                <a:gridCol w="1391615">
                  <a:extLst>
                    <a:ext uri="{9D8B030D-6E8A-4147-A177-3AD203B41FA5}">
                      <a16:colId xmlns:a16="http://schemas.microsoft.com/office/drawing/2014/main" val="3320807723"/>
                    </a:ext>
                  </a:extLst>
                </a:gridCol>
                <a:gridCol w="1391615">
                  <a:extLst>
                    <a:ext uri="{9D8B030D-6E8A-4147-A177-3AD203B41FA5}">
                      <a16:colId xmlns:a16="http://schemas.microsoft.com/office/drawing/2014/main" val="23592076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Itens de Avaliação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Fraco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Regular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Bom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Muito bom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8903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pt-BR" sz="1800" dirty="0"/>
                        <a:t>1.2.1  Docentes Permanentes (DP) tem formação, perfil acadêmico, área de atuação e experiência coerentes para as atividades acadêmicas e para o desenvolvimento dos Projetos de Pesquisa da proposta do PPG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00FF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89726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pt-BR" sz="1800" dirty="0"/>
                        <a:t>1.2.2 Experiência acadêmica do corpo de DP insuficiente pela mediana do  índice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FFFF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6171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pt-BR" sz="1800" dirty="0"/>
                        <a:t>1.2.3. Programa com 89,75 % de DP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0000FF"/>
                          </a:highlight>
                        </a:rPr>
                        <a:t>X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094119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5CC4C9BA-19B8-BC60-8918-3AD3D586AE0C}"/>
              </a:ext>
            </a:extLst>
          </p:cNvPr>
          <p:cNvSpPr txBox="1"/>
          <p:nvPr/>
        </p:nvSpPr>
        <p:spPr>
          <a:xfrm>
            <a:off x="4539562" y="265692"/>
            <a:ext cx="747324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1.2. </a:t>
            </a:r>
            <a:r>
              <a:rPr lang="pt-BR" sz="2400" b="1" dirty="0"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Perfil do corpo docente</a:t>
            </a:r>
            <a:r>
              <a:rPr lang="pt-BR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, e sua compatibilidade e adequação à Proposta do Programa.</a:t>
            </a:r>
          </a:p>
          <a:p>
            <a:r>
              <a:rPr lang="pt-BR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Conceito: </a:t>
            </a:r>
            <a:r>
              <a:rPr lang="pt-BR" sz="2400" b="1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Bom satisfatório</a:t>
            </a:r>
          </a:p>
        </p:txBody>
      </p:sp>
      <p:sp>
        <p:nvSpPr>
          <p:cNvPr id="11" name="Seta: para a Direita 10">
            <a:extLst>
              <a:ext uri="{FF2B5EF4-FFF2-40B4-BE49-F238E27FC236}">
                <a16:creationId xmlns:a16="http://schemas.microsoft.com/office/drawing/2014/main" id="{918CA83F-1E60-AB86-09BA-9D970E740637}"/>
              </a:ext>
            </a:extLst>
          </p:cNvPr>
          <p:cNvSpPr/>
          <p:nvPr/>
        </p:nvSpPr>
        <p:spPr>
          <a:xfrm>
            <a:off x="3905955" y="654756"/>
            <a:ext cx="474134" cy="282223"/>
          </a:xfrm>
          <a:prstGeom prst="rightArrow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4444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30E76DF3-E0CA-E7E1-E2E3-58395EC80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937" y="203076"/>
            <a:ext cx="10515600" cy="1325563"/>
          </a:xfrm>
        </p:spPr>
        <p:txBody>
          <a:bodyPr>
            <a:normAutofit/>
          </a:bodyPr>
          <a:lstStyle/>
          <a:p>
            <a:r>
              <a:rPr lang="pt-BR" sz="4000" b="1" dirty="0">
                <a:latin typeface="Calibri" panose="020F0502020204030204" pitchFamily="34" charset="0"/>
                <a:cs typeface="Calibri" panose="020F0502020204030204" pitchFamily="34" charset="0"/>
              </a:rPr>
              <a:t>1. PROGRAMA</a:t>
            </a:r>
          </a:p>
        </p:txBody>
      </p:sp>
      <p:graphicFrame>
        <p:nvGraphicFramePr>
          <p:cNvPr id="14" name="Espaço Reservado para Conteúdo 13">
            <a:extLst>
              <a:ext uri="{FF2B5EF4-FFF2-40B4-BE49-F238E27FC236}">
                <a16:creationId xmlns:a16="http://schemas.microsoft.com/office/drawing/2014/main" id="{BE220B9D-F048-BB87-9D05-76016F07D2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6628098"/>
              </p:ext>
            </p:extLst>
          </p:nvPr>
        </p:nvGraphicFramePr>
        <p:xfrm>
          <a:off x="544010" y="2277038"/>
          <a:ext cx="10844516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78056">
                  <a:extLst>
                    <a:ext uri="{9D8B030D-6E8A-4147-A177-3AD203B41FA5}">
                      <a16:colId xmlns:a16="http://schemas.microsoft.com/office/drawing/2014/main" val="2297178663"/>
                    </a:ext>
                  </a:extLst>
                </a:gridCol>
                <a:gridCol w="1391615">
                  <a:extLst>
                    <a:ext uri="{9D8B030D-6E8A-4147-A177-3AD203B41FA5}">
                      <a16:colId xmlns:a16="http://schemas.microsoft.com/office/drawing/2014/main" val="41810684"/>
                    </a:ext>
                  </a:extLst>
                </a:gridCol>
                <a:gridCol w="1391615">
                  <a:extLst>
                    <a:ext uri="{9D8B030D-6E8A-4147-A177-3AD203B41FA5}">
                      <a16:colId xmlns:a16="http://schemas.microsoft.com/office/drawing/2014/main" val="4192605596"/>
                    </a:ext>
                  </a:extLst>
                </a:gridCol>
                <a:gridCol w="1391615">
                  <a:extLst>
                    <a:ext uri="{9D8B030D-6E8A-4147-A177-3AD203B41FA5}">
                      <a16:colId xmlns:a16="http://schemas.microsoft.com/office/drawing/2014/main" val="3320807723"/>
                    </a:ext>
                  </a:extLst>
                </a:gridCol>
                <a:gridCol w="1391615">
                  <a:extLst>
                    <a:ext uri="{9D8B030D-6E8A-4147-A177-3AD203B41FA5}">
                      <a16:colId xmlns:a16="http://schemas.microsoft.com/office/drawing/2014/main" val="23592076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Itens de Avaliação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Fraco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Regular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Bom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Muito bom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8903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pt-BR" sz="1800" dirty="0"/>
                        <a:t>1.3.1. A participação de docentes permanentes e discentes do Programa em eventos técnico-científico regionais, nacionais e/ou internacionais (organização, membro, palestrante, apresentação de trabalhos etc.)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00FF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897267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pt-BR" sz="1800" dirty="0"/>
                        <a:t>1.3.2. O Planejamento do Programa quanto às ações e às políticas de apoio a pesquisa, extensão e inovação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00FF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6171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pt-BR" sz="1800" dirty="0"/>
                        <a:t>1.3.3. O Planejamento do Programa quanto às ações e às políticas de apoio a pesquisa, extensão e inovação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00FF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094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/>
                        <a:t>1.3.4. O Planejamento do Programa, quanto ao alcance regional, nacional e internacional na formação e produção de conhecimento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highlight>
                            <a:srgbClr val="00FF00"/>
                          </a:highlight>
                        </a:rPr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1987018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5CC4C9BA-19B8-BC60-8918-3AD3D586AE0C}"/>
              </a:ext>
            </a:extLst>
          </p:cNvPr>
          <p:cNvSpPr txBox="1"/>
          <p:nvPr/>
        </p:nvSpPr>
        <p:spPr>
          <a:xfrm>
            <a:off x="4516412" y="427741"/>
            <a:ext cx="747324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800" dirty="0"/>
              <a:t>1.3. </a:t>
            </a:r>
            <a:r>
              <a:rPr lang="pt-BR" sz="1800" dirty="0">
                <a:highlight>
                  <a:srgbClr val="FFFF00"/>
                </a:highlight>
              </a:rPr>
              <a:t>Planejamento estratégico do programa</a:t>
            </a:r>
            <a:r>
              <a:rPr lang="pt-BR" sz="1800" dirty="0"/>
              <a:t>, considerando também articulações com o planejamento estratégico da instituição, com vistas à gestão do seu </a:t>
            </a:r>
            <a:r>
              <a:rPr lang="pt-BR" sz="1800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desenvolvimento futuro, adequação </a:t>
            </a:r>
            <a:r>
              <a:rPr lang="pt-BR" sz="1800" dirty="0"/>
              <a:t>e melhorias da infraestrutura e melhor formação de seus alunos, vinculada à produção intelectual –bibliográfica, técnica e/ou artística.</a:t>
            </a:r>
          </a:p>
          <a:p>
            <a:r>
              <a:rPr lang="pt-BR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Conceito: </a:t>
            </a:r>
            <a:r>
              <a:rPr lang="pt-BR" sz="1800" b="1" dirty="0">
                <a:solidFill>
                  <a:srgbClr val="00B05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BOM satisfatório</a:t>
            </a:r>
          </a:p>
        </p:txBody>
      </p:sp>
      <p:sp>
        <p:nvSpPr>
          <p:cNvPr id="11" name="Seta: para a Direita 10">
            <a:extLst>
              <a:ext uri="{FF2B5EF4-FFF2-40B4-BE49-F238E27FC236}">
                <a16:creationId xmlns:a16="http://schemas.microsoft.com/office/drawing/2014/main" id="{918CA83F-1E60-AB86-09BA-9D970E740637}"/>
              </a:ext>
            </a:extLst>
          </p:cNvPr>
          <p:cNvSpPr/>
          <p:nvPr/>
        </p:nvSpPr>
        <p:spPr>
          <a:xfrm>
            <a:off x="3905955" y="654756"/>
            <a:ext cx="474134" cy="282223"/>
          </a:xfrm>
          <a:prstGeom prst="rightArrow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30030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2518</TotalTime>
  <Words>3335</Words>
  <Application>Microsoft Office PowerPoint</Application>
  <PresentationFormat>Widescreen</PresentationFormat>
  <Paragraphs>518</Paragraphs>
  <Slides>29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6" baseType="lpstr">
      <vt:lpstr>Arial</vt:lpstr>
      <vt:lpstr>Arial Narrow</vt:lpstr>
      <vt:lpstr>Calibri</vt:lpstr>
      <vt:lpstr>Calibri Light</vt:lpstr>
      <vt:lpstr>Comic Sans MS</vt:lpstr>
      <vt:lpstr>Garamond</vt:lpstr>
      <vt:lpstr>Tema do Office</vt:lpstr>
      <vt:lpstr>Apresentação do PowerPoint</vt:lpstr>
      <vt:lpstr>Apresentação do PowerPoint</vt:lpstr>
      <vt:lpstr>Apresentação do PowerPoint</vt:lpstr>
      <vt:lpstr>Avaliação geral da CAPES foi realizada em três eixos</vt:lpstr>
      <vt:lpstr>Avaliação geral do programa  (2022-2024)  Bom</vt:lpstr>
      <vt:lpstr>1. PROGRAMA</vt:lpstr>
      <vt:lpstr>1. PROGRAMA</vt:lpstr>
      <vt:lpstr>1. PROGRAMA</vt:lpstr>
      <vt:lpstr>1. PROGRAMA</vt:lpstr>
      <vt:lpstr>1. PROGRAMA</vt:lpstr>
      <vt:lpstr>Sugestões da CAPES para melhorar a proposta do Programa</vt:lpstr>
      <vt:lpstr>2 - FORMAÇÃO</vt:lpstr>
      <vt:lpstr>2. FORMAÇÃO</vt:lpstr>
      <vt:lpstr>2. FORMAÇÃO</vt:lpstr>
      <vt:lpstr>2. FORMAÇÃO</vt:lpstr>
      <vt:lpstr>2. FORMAÇÃO</vt:lpstr>
      <vt:lpstr>2. FORMAÇÃO</vt:lpstr>
      <vt:lpstr>Ficha de Avaliação da CAPES quanto ao item Formação</vt:lpstr>
      <vt:lpstr>3 - IMPACTO NA SOCIEDADE</vt:lpstr>
      <vt:lpstr>3. IMPACTO NA SOCIEDADE</vt:lpstr>
      <vt:lpstr>3. IMPACTO NA SOCIEDADE</vt:lpstr>
      <vt:lpstr>3. IMPACTO NA SOCIEDADE</vt:lpstr>
      <vt:lpstr>3. IMPACTO NA SOCIEDADE</vt:lpstr>
      <vt:lpstr>3. IMPACTO NA SOCIEDADE</vt:lpstr>
      <vt:lpstr>3. IMPACTO NA SOCIEDADE</vt:lpstr>
      <vt:lpstr>Ficha de Avaliação da CAPES quanto ao item Impacto na Sociedade</vt:lpstr>
      <vt:lpstr>Apresentação do PowerPoint</vt:lpstr>
      <vt:lpstr>Apresentação do PowerPoint</vt:lpstr>
      <vt:lpstr>Grata pela atenção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Dell</dc:creator>
  <cp:lastModifiedBy>Amilton Raposo</cp:lastModifiedBy>
  <cp:revision>45</cp:revision>
  <dcterms:created xsi:type="dcterms:W3CDTF">2024-05-12T23:38:08Z</dcterms:created>
  <dcterms:modified xsi:type="dcterms:W3CDTF">2024-06-24T22:17:37Z</dcterms:modified>
</cp:coreProperties>
</file>