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79" r:id="rId2"/>
    <p:sldId id="259" r:id="rId3"/>
    <p:sldId id="260" r:id="rId4"/>
    <p:sldId id="336" r:id="rId5"/>
    <p:sldId id="331" r:id="rId6"/>
    <p:sldId id="328" r:id="rId7"/>
    <p:sldId id="261" r:id="rId8"/>
    <p:sldId id="417" r:id="rId9"/>
    <p:sldId id="418" r:id="rId10"/>
    <p:sldId id="419" r:id="rId11"/>
    <p:sldId id="350" r:id="rId12"/>
    <p:sldId id="329" r:id="rId13"/>
    <p:sldId id="420" r:id="rId14"/>
    <p:sldId id="421" r:id="rId15"/>
    <p:sldId id="422" r:id="rId16"/>
    <p:sldId id="423" r:id="rId17"/>
    <p:sldId id="424" r:id="rId18"/>
    <p:sldId id="349" r:id="rId19"/>
    <p:sldId id="330" r:id="rId20"/>
    <p:sldId id="425" r:id="rId21"/>
    <p:sldId id="426" r:id="rId22"/>
    <p:sldId id="427" r:id="rId23"/>
    <p:sldId id="429" r:id="rId24"/>
    <p:sldId id="430" r:id="rId25"/>
    <p:sldId id="431" r:id="rId26"/>
    <p:sldId id="351" r:id="rId27"/>
    <p:sldId id="276" r:id="rId28"/>
    <p:sldId id="277" r:id="rId29"/>
    <p:sldId id="432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4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8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no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Percentil</a:t>
            </a:r>
          </a:p>
        </c:rich>
      </c:tx>
      <c:layout>
        <c:manualLayout>
          <c:xMode val="edge"/>
          <c:yMode val="edge"/>
          <c:x val="0.67197963234694813"/>
          <c:y val="7.70461560106027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6389460718120992E-2"/>
          <c:y val="0.23851033193930699"/>
          <c:w val="0.53637681333458365"/>
          <c:h val="0.6534265285007638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059-40DC-9ADD-ED491042143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059-40DC-9ADD-ED491042143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059-40DC-9ADD-ED491042143B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059-40DC-9ADD-ED491042143B}"/>
              </c:ext>
            </c:extLst>
          </c:dPt>
          <c:dLbls>
            <c:dLbl>
              <c:idx val="0"/>
              <c:layout>
                <c:manualLayout>
                  <c:x val="6.2280306156992406E-2"/>
                  <c:y val="-1.77244401831528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59-40DC-9ADD-ED491042143B}"/>
                </c:ext>
              </c:extLst>
            </c:dLbl>
            <c:dLbl>
              <c:idx val="3"/>
              <c:layout>
                <c:manualLayout>
                  <c:x val="-8.223731408573931E-2"/>
                  <c:y val="-1.742927967337418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59-40DC-9ADD-ED491042143B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Planilha1!$H$9:$H$12</c:f>
              <c:strCache>
                <c:ptCount val="4"/>
                <c:pt idx="0">
                  <c:v>Muito bom</c:v>
                </c:pt>
                <c:pt idx="1">
                  <c:v>Bom</c:v>
                </c:pt>
                <c:pt idx="2">
                  <c:v>Regular</c:v>
                </c:pt>
                <c:pt idx="3">
                  <c:v>Fraco</c:v>
                </c:pt>
              </c:strCache>
            </c:strRef>
          </c:cat>
          <c:val>
            <c:numRef>
              <c:f>Planilha1!$I$9:$I$12</c:f>
              <c:numCache>
                <c:formatCode>General</c:formatCode>
                <c:ptCount val="4"/>
                <c:pt idx="0">
                  <c:v>2</c:v>
                </c:pt>
                <c:pt idx="1">
                  <c:v>30</c:v>
                </c:pt>
                <c:pt idx="2">
                  <c:v>18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59-40DC-9ADD-ED491042143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002482026703189"/>
          <c:y val="0.18190335938049401"/>
          <c:w val="0.30778621476074863"/>
          <c:h val="0.7889831969810343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92D05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pt-BR" sz="2000" dirty="0">
                <a:solidFill>
                  <a:srgbClr val="92D050"/>
                </a:solidFill>
              </a:rPr>
              <a:t>BOM</a:t>
            </a:r>
          </a:p>
        </c:rich>
      </c:tx>
      <c:layout>
        <c:manualLayout>
          <c:xMode val="edge"/>
          <c:yMode val="edge"/>
          <c:x val="0.28981839010277088"/>
          <c:y val="2.54629635431012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92D05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F24-4221-8F13-0317BA94002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F24-4221-8F13-0317BA94002E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F24-4221-8F13-0317BA94002E}"/>
              </c:ext>
            </c:extLst>
          </c:dPt>
          <c:dPt>
            <c:idx val="3"/>
            <c:bubble3D val="0"/>
            <c:spPr>
              <a:solidFill>
                <a:srgbClr val="00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F24-4221-8F13-0317BA94002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no Microsoft PowerPoint]Planilha1'!$O$13:$O$16</c:f>
              <c:strCache>
                <c:ptCount val="4"/>
                <c:pt idx="0">
                  <c:v>Fraco</c:v>
                </c:pt>
                <c:pt idx="1">
                  <c:v>Regular</c:v>
                </c:pt>
                <c:pt idx="2">
                  <c:v>Bom</c:v>
                </c:pt>
                <c:pt idx="3">
                  <c:v>Muito bom</c:v>
                </c:pt>
              </c:strCache>
            </c:strRef>
          </c:cat>
          <c:val>
            <c:numRef>
              <c:f>'[Gráfico no Microsoft PowerPoint]Planilha1'!$P$13:$P$16</c:f>
              <c:numCache>
                <c:formatCode>General</c:formatCode>
                <c:ptCount val="4"/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F24-4221-8F13-0317BA94002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5287498194347"/>
          <c:y val="0.35608601168539505"/>
          <c:w val="0.26687998685287967"/>
          <c:h val="0.5199116114371812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rgbClr val="92D050"/>
                </a:solidFill>
                <a:latin typeface="+mn-lt"/>
                <a:ea typeface="+mn-ea"/>
                <a:cs typeface="+mn-cs"/>
              </a:defRPr>
            </a:pPr>
            <a:r>
              <a:rPr lang="pt-BR">
                <a:solidFill>
                  <a:srgbClr val="92D050"/>
                </a:solidFill>
              </a:rPr>
              <a:t>BOM</a:t>
            </a:r>
          </a:p>
        </c:rich>
      </c:tx>
      <c:layout>
        <c:manualLayout>
          <c:xMode val="edge"/>
          <c:yMode val="edge"/>
          <c:x val="0.29808435793431504"/>
          <c:y val="2.15159178261355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rgbClr val="92D05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CEA-4374-A5A0-E53FFDFC0E2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CEA-4374-A5A0-E53FFDFC0E2D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CEA-4374-A5A0-E53FFDFC0E2D}"/>
              </c:ext>
            </c:extLst>
          </c:dPt>
          <c:dPt>
            <c:idx val="3"/>
            <c:bubble3D val="0"/>
            <c:spPr>
              <a:solidFill>
                <a:srgbClr val="00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CEA-4374-A5A0-E53FFDFC0E2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no Microsoft PowerPoint]Planilha1'!$M$13:$M$16</c:f>
              <c:strCache>
                <c:ptCount val="4"/>
                <c:pt idx="0">
                  <c:v>Fraco</c:v>
                </c:pt>
                <c:pt idx="1">
                  <c:v>Regular</c:v>
                </c:pt>
                <c:pt idx="2">
                  <c:v>Bom</c:v>
                </c:pt>
                <c:pt idx="3">
                  <c:v>Muito bom</c:v>
                </c:pt>
              </c:strCache>
            </c:strRef>
          </c:cat>
          <c:val>
            <c:numRef>
              <c:f>'[Gráfico no Microsoft PowerPoint]Planilha1'!$N$13:$N$16</c:f>
              <c:numCache>
                <c:formatCode>General</c:formatCode>
                <c:ptCount val="4"/>
                <c:pt idx="1">
                  <c:v>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EA-4374-A5A0-E53FFDFC0E2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pt-BR" dirty="0">
                <a:solidFill>
                  <a:srgbClr val="FF0000"/>
                </a:solidFill>
              </a:rPr>
              <a:t>REGULAR</a:t>
            </a:r>
          </a:p>
        </c:rich>
      </c:tx>
      <c:layout>
        <c:manualLayout>
          <c:xMode val="edge"/>
          <c:yMode val="edge"/>
          <c:x val="0.24060627520590089"/>
          <c:y val="3.21471533072908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C7B-4C8E-AF6F-4624BE4033A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C7B-4C8E-AF6F-4624BE4033A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C7B-4C8E-AF6F-4624BE4033AF}"/>
              </c:ext>
            </c:extLst>
          </c:dPt>
          <c:dPt>
            <c:idx val="3"/>
            <c:bubble3D val="0"/>
            <c:spPr>
              <a:solidFill>
                <a:srgbClr val="00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C7B-4C8E-AF6F-4624BE4033AF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no Microsoft PowerPoint]Planilha1'!$J$9:$J$12</c:f>
              <c:strCache>
                <c:ptCount val="4"/>
                <c:pt idx="0">
                  <c:v>Fraco</c:v>
                </c:pt>
                <c:pt idx="1">
                  <c:v>Regular</c:v>
                </c:pt>
                <c:pt idx="2">
                  <c:v>Bom</c:v>
                </c:pt>
                <c:pt idx="3">
                  <c:v>Muito bom</c:v>
                </c:pt>
              </c:strCache>
            </c:strRef>
          </c:cat>
          <c:val>
            <c:numRef>
              <c:f>'[Gráfico no Microsoft PowerPoint]Planilha1'!$K$9:$K$12</c:f>
              <c:numCache>
                <c:formatCode>General</c:formatCode>
                <c:ptCount val="4"/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7B-4C8E-AF6F-4624BE4033A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3C7B-4C8E-AF6F-4624BE4033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3C7B-4C8E-AF6F-4624BE4033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3C7B-4C8E-AF6F-4624BE4033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3C7B-4C8E-AF6F-4624BE4033AF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no Microsoft PowerPoint]Planilha1'!$J$9:$J$12</c:f>
              <c:strCache>
                <c:ptCount val="4"/>
                <c:pt idx="0">
                  <c:v>Fraco</c:v>
                </c:pt>
                <c:pt idx="1">
                  <c:v>Regular</c:v>
                </c:pt>
                <c:pt idx="2">
                  <c:v>Bom</c:v>
                </c:pt>
                <c:pt idx="3">
                  <c:v>Muito bom</c:v>
                </c:pt>
              </c:strCache>
            </c:strRef>
          </c:cat>
          <c:val>
            <c:numRef>
              <c:f>'[Gráfico no Microsoft PowerPoint]Planilha1'!$L$9:$L$12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C7B-4C8E-AF6F-4624BE4033A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99371-2712-42ED-BF74-B25382AB3783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1EDDF-1C61-4DF1-A2CA-36D305214C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04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91EDDF-1C61-4DF1-A2CA-36D305214C25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666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8052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9A9055-0CBE-A246-7204-8CE9DA58B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F36546-4457-51F1-A5FA-2EC26727A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7DDBF8-5A1F-00B0-87E2-26F56E14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6FC8E0-149B-FD74-7428-EF70ED75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3BBA45-F465-AB5C-C599-B5376001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56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5FD172-4088-CEE3-5EBD-AD5A14A90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5C10949-A1DB-CBBE-31FF-5A673B66B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B965F2-DCA3-DF8F-9FC8-BA943D53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28096C-1E41-0E94-ED29-CEA0C023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487763-9CFA-36B4-48E4-3FDF51A3C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565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25CCC5-9F08-5FC0-FC7A-E09AEB676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61B08E-4B9B-12A4-38AD-543541984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ECE831-0BBA-500B-AA95-D68EE3C7E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456D49-E777-3C69-FEC0-0629EB0C9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C00DF2-A58D-8BAD-608C-2B6CD40B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20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67ADD-EE99-E13F-12CD-4299D6A31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7A2BBE-1883-5034-63A1-10945102B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5968A6-0B7D-8BA6-9F3E-DC327B22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259DCB-24C0-1FBD-CD10-3407E3C1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FF3832-3BD0-4C2B-39FA-FA23C863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86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E5FCC-8304-E31B-CE20-A75F803B0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4448390-FAF8-8F59-BC44-3C9E7DF14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8796BB-672D-8F1E-FD2C-C88573A8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ECD09C-1C11-3D12-498D-7734EA25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DE23ED-363D-F5A7-C32C-0230A0A3D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91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80E92B-7289-9AF0-C169-E42003E7E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E87BBE-02D0-5A1B-C4B9-FFC2442CB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CEA62A-0DCC-017B-48BF-F38A27335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2BB45FA-13F6-7664-D7F2-4AF4ACFCB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4A52BB-9F23-7AB8-CE55-77FA95368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14ACD1-DB5C-686E-2662-583840E4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86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075E0-FC0C-7CD3-D7A0-1DAB27DCC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B8708DE-EDAF-290F-0E09-7720B5941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9A6D4D-A920-C1B9-357F-E9BF2F768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94D1C3A-77B8-4537-C22E-EB5364F75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4B4CD3A-0F71-43F3-505C-3293EC215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EAC725C-F119-5BD3-91F9-3751DEDF7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90C49F1-8676-DDA2-C7D5-2CAFB9B7C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C800B04-0AD7-AA46-89FB-FC4796DE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96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1CC4E-B552-044B-E02D-ED323384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F9B1D81-D489-9B64-14DD-6992719CD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E9F03B6-47E7-4729-4515-71F2A87E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F2EBC9-F0B3-C716-E383-8B033F85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0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2EF0638-D83F-4569-A1C0-98A78FAE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9101508-6E78-45A6-5209-2A989CCF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849C167-93D2-1BFC-05DD-3A35CD4F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76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BA29C-6954-44BD-A476-30AC1E597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996C2E-76C9-4292-1483-292A19E1C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624175-F046-D42C-FE39-59FFA9E00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0DF69E-5FBE-9625-1F54-26666A90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424428-803F-E6B0-7475-0A369FD9A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20C6C3-9D2E-3A42-F7FC-23085272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75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82F61-24C0-DA15-B63A-FFF8C0C10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B300F1F-0356-0567-CE7C-8157CD6D4B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C3EA92-AEA5-5C9C-EE86-FCEF933E0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368A5F-F797-0D42-080F-32AF84E0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087FC6-C6A4-F477-FB53-A9403B77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51A8B3-A15E-3769-8F12-C293267F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73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12C74AD-2958-148C-6425-3C1F303D8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5E4386-A88F-05C4-2875-000BEBD27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9D3956-2E8C-2465-780E-E38942E3A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78A2B-875A-4D8A-9FE1-808EA14AD39D}" type="datetimeFigureOut">
              <a:rPr lang="pt-BR" smtClean="0"/>
              <a:t>24/06/2024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6954D4-251F-C783-E64C-DDED8FEA4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A2BEB2-9C40-A2F1-B220-79A56CB03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EA865-FD78-48CE-B35F-2A1DA35F3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15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422C12B0-BABE-8F2F-E409-C4058C71F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6477"/>
            <a:ext cx="12191237" cy="6858000"/>
          </a:xfrm>
        </p:spPr>
      </p:pic>
      <p:sp>
        <p:nvSpPr>
          <p:cNvPr id="6" name="CaixaDeTexto 5"/>
          <p:cNvSpPr txBox="1"/>
          <p:nvPr/>
        </p:nvSpPr>
        <p:spPr>
          <a:xfrm>
            <a:off x="2941307" y="206477"/>
            <a:ext cx="53303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Universidade Federal do Piauí</a:t>
            </a:r>
          </a:p>
          <a:p>
            <a:pPr algn="ctr"/>
            <a:r>
              <a:rPr lang="pt-BR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Pró-Reitoria de Ensino de Pós-Graduação</a:t>
            </a:r>
          </a:p>
          <a:p>
            <a:pPr algn="ctr"/>
            <a:r>
              <a:rPr lang="pt-BR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Coordenadoria de Programas </a:t>
            </a:r>
            <a:r>
              <a:rPr lang="pt-BR" sz="2000" i="1" dirty="0">
                <a:solidFill>
                  <a:schemeClr val="tx2"/>
                </a:solidFill>
                <a:latin typeface="Comic Sans MS" panose="030F0702030302020204" pitchFamily="66" charset="0"/>
              </a:rPr>
              <a:t>Stricto Sensu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80787" y="2183390"/>
            <a:ext cx="92296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VII SEMINÁRIO DE ACOMPANHAMENTO – </a:t>
            </a:r>
            <a:r>
              <a:rPr lang="pt-BR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Preparação para Avaliação Quadrienal 2021-2024</a:t>
            </a:r>
          </a:p>
          <a:p>
            <a:pPr algn="ctr"/>
            <a:endParaRPr lang="pt-BR" sz="28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pt-BR" sz="2800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Ciências da Vida: 17 a 21 e 24/06/2024</a:t>
            </a:r>
          </a:p>
          <a:p>
            <a:pPr algn="just"/>
            <a:endParaRPr lang="pt-BR" sz="28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pPr algn="just"/>
            <a:endParaRPr lang="pt-BR" sz="28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881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PROGRAMA</a:t>
            </a: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508876"/>
              </p:ext>
            </p:extLst>
          </p:nvPr>
        </p:nvGraphicFramePr>
        <p:xfrm>
          <a:off x="578734" y="1346845"/>
          <a:ext cx="11203329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1.4.1. O Planejamento do Programa, relativo aos procedimentos propostos/usados para autoavaliação com vistas a melhoria na formação discente e qualificação do corpo 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1.4.2.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O Planejamento do Programa, relativo ao envolvimento da comunidade nas atividades </a:t>
                      </a:r>
                      <a:r>
                        <a:rPr lang="pt-BR" sz="1800" dirty="0"/>
                        <a:t>da autoavaliação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/>
                        <a:t>1.4.3. O Planejamento do Programa, relativo aos procedimentos usados para o diagnóstico com vistas a melhoria na formação discente e qualificação do corpo docente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1.4.4. O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Planejamento do Programa</a:t>
                      </a:r>
                      <a:r>
                        <a:rPr lang="pt-BR" sz="1800" dirty="0"/>
                        <a:t>, relativo às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metas e ações a serem implementadas para a solução aos problemas encontrados </a:t>
                      </a:r>
                      <a:r>
                        <a:rPr lang="pt-BR" sz="1800" dirty="0"/>
                        <a:t>com vistas à melhoria na formação discente e na produção intelectual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1987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1.4.5. O Planejamento do Programa, relativo aos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mecanismos de acompanhamento de egresso</a:t>
                      </a:r>
                      <a:r>
                        <a:rPr lang="pt-BR" sz="1800" dirty="0"/>
                        <a:t>s com vistas à melhoria na formação discente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086731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/>
              <a:t>1.4. Os processos, procedimentos e resultados da autoavaliação do programa, com foco </a:t>
            </a:r>
            <a:r>
              <a:rPr lang="pt-BR" sz="1800" dirty="0">
                <a:highlight>
                  <a:srgbClr val="FFFF00"/>
                </a:highlight>
              </a:rPr>
              <a:t>na formação discente </a:t>
            </a:r>
            <a:r>
              <a:rPr lang="pt-BR" sz="1800" dirty="0"/>
              <a:t>e produção intelectual </a:t>
            </a:r>
            <a:r>
              <a:rPr lang="pt-BR" sz="1800" b="1" dirty="0">
                <a:solidFill>
                  <a:schemeClr val="accent4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REGULAR insatisfatório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086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E9848CF-D26C-7CB8-968D-80328186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Sugestões da CAPES para melhorar a proposta do Programa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310DFB0-0488-7E27-3DF9-1659F274E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209" y="1825624"/>
            <a:ext cx="11252718" cy="4855093"/>
          </a:xfrm>
        </p:spPr>
        <p:txBody>
          <a:bodyPr>
            <a:normAutofit fontScale="92500"/>
          </a:bodyPr>
          <a:lstStyle/>
          <a:p>
            <a:r>
              <a:rPr lang="pt-BR" sz="2200" dirty="0"/>
              <a:t>1) reavaliar as linhas de pesquisa para evitar qualquer sombreamento de áreas, e o mesmo para os Projetos vinculados; </a:t>
            </a:r>
          </a:p>
          <a:p>
            <a:r>
              <a:rPr lang="pt-BR" sz="2200" dirty="0"/>
              <a:t>2) realizar a estruturação de projetos institucionais e temáticos, compilando os projetos de pesquisa, áreas de atuação e objetivos do Programa e, ao mesmo tempo, evitando as redundância/interseções marcantes entre alguns deles no que tange aos conceitos estruturantes e aos instrumentos de pesquisa; </a:t>
            </a:r>
          </a:p>
          <a:p>
            <a:r>
              <a:rPr lang="pt-BR" sz="2200" dirty="0"/>
              <a:t>3) buscar uma produção equalizada entre os Docentes Permanentes do Programa com a participação ativa de discentes e egressos; </a:t>
            </a:r>
          </a:p>
          <a:p>
            <a:r>
              <a:rPr lang="pt-BR" sz="2200" dirty="0"/>
              <a:t>4) apresentar melhor o Planejamento Estratégico (PE) do Programa no site do Programa e também detalhar melhor às ações de curto, médio e longo prazo do Programa, que dão suporte ao desenvolvimento do PE; </a:t>
            </a:r>
          </a:p>
          <a:p>
            <a:r>
              <a:rPr lang="pt-BR" sz="2200" dirty="0"/>
              <a:t>5) conduzir uma Comissão de Autoavaliação ao longo do quadriênio (com participação da comunidade acadêmica), para promover uma constante adequação e melhoria do Programa (tanto em entendimento de metas como das ações); e </a:t>
            </a:r>
          </a:p>
          <a:p>
            <a:r>
              <a:rPr lang="pt-BR" sz="2200" dirty="0"/>
              <a:t>6) buscar intensificar a atuação regional do Programa, sua relevância, neste PE, visando de fato apresentar a motivação e vocação do Programa em prol da sociedade.</a:t>
            </a:r>
          </a:p>
        </p:txBody>
      </p:sp>
    </p:spTree>
    <p:extLst>
      <p:ext uri="{BB962C8B-B14F-4D97-AF65-F5344CB8AC3E}">
        <p14:creationId xmlns:p14="http://schemas.microsoft.com/office/powerpoint/2010/main" val="4153786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1D3707-B371-6677-BACF-E298B346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39" y="234248"/>
            <a:ext cx="6172200" cy="1325563"/>
          </a:xfrm>
        </p:spPr>
        <p:txBody>
          <a:bodyPr/>
          <a:lstStyle/>
          <a:p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>2 - FORMAÇÃO</a:t>
            </a:r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FD4E5F4-8CB6-165E-6B4F-1D95635C13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99696690"/>
              </p:ext>
            </p:extLst>
          </p:nvPr>
        </p:nvGraphicFramePr>
        <p:xfrm>
          <a:off x="4860759" y="1417320"/>
          <a:ext cx="702990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739">
                  <a:extLst>
                    <a:ext uri="{9D8B030D-6E8A-4147-A177-3AD203B41FA5}">
                      <a16:colId xmlns:a16="http://schemas.microsoft.com/office/drawing/2014/main" val="2183023809"/>
                    </a:ext>
                  </a:extLst>
                </a:gridCol>
                <a:gridCol w="793642">
                  <a:extLst>
                    <a:ext uri="{9D8B030D-6E8A-4147-A177-3AD203B41FA5}">
                      <a16:colId xmlns:a16="http://schemas.microsoft.com/office/drawing/2014/main" val="2885850420"/>
                    </a:ext>
                  </a:extLst>
                </a:gridCol>
                <a:gridCol w="1226190">
                  <a:extLst>
                    <a:ext uri="{9D8B030D-6E8A-4147-A177-3AD203B41FA5}">
                      <a16:colId xmlns:a16="http://schemas.microsoft.com/office/drawing/2014/main" val="3852717001"/>
                    </a:ext>
                  </a:extLst>
                </a:gridCol>
                <a:gridCol w="1226190">
                  <a:extLst>
                    <a:ext uri="{9D8B030D-6E8A-4147-A177-3AD203B41FA5}">
                      <a16:colId xmlns:a16="http://schemas.microsoft.com/office/drawing/2014/main" val="587245615"/>
                    </a:ext>
                  </a:extLst>
                </a:gridCol>
                <a:gridCol w="913997">
                  <a:extLst>
                    <a:ext uri="{9D8B030D-6E8A-4147-A177-3AD203B41FA5}">
                      <a16:colId xmlns:a16="http://schemas.microsoft.com/office/drawing/2014/main" val="3290865015"/>
                    </a:ext>
                  </a:extLst>
                </a:gridCol>
                <a:gridCol w="1211144">
                  <a:extLst>
                    <a:ext uri="{9D8B030D-6E8A-4147-A177-3AD203B41FA5}">
                      <a16:colId xmlns:a16="http://schemas.microsoft.com/office/drawing/2014/main" val="3875456261"/>
                    </a:ext>
                  </a:extLst>
                </a:gridCol>
              </a:tblGrid>
              <a:tr h="405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/>
                        <a:t>Itens de Avaliação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/>
                        <a:t>Peso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Avaliação</a:t>
                      </a:r>
                      <a:endParaRPr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32603"/>
                  </a:ext>
                </a:extLst>
              </a:tr>
              <a:tr h="700529"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Fraco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Bom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Muito bom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89371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30,0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119773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30,0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327922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558653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20,0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916723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250611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FFC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00B05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18875"/>
                  </a:ext>
                </a:extLst>
              </a:tr>
            </a:tbl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B95930CD-6BF2-95EE-9394-9310E1966AF6}"/>
              </a:ext>
            </a:extLst>
          </p:cNvPr>
          <p:cNvSpPr txBox="1">
            <a:spLocks/>
          </p:cNvSpPr>
          <p:nvPr/>
        </p:nvSpPr>
        <p:spPr>
          <a:xfrm>
            <a:off x="4404852" y="234248"/>
            <a:ext cx="2589280" cy="503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18" name="Espaço Reservado para Conteúdo 17">
            <a:extLst>
              <a:ext uri="{FF2B5EF4-FFF2-40B4-BE49-F238E27FC236}">
                <a16:creationId xmlns:a16="http://schemas.microsoft.com/office/drawing/2014/main" id="{1E0E3F24-3261-D77A-4891-E7FC3DDB9EC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1812976"/>
              </p:ext>
            </p:extLst>
          </p:nvPr>
        </p:nvGraphicFramePr>
        <p:xfrm>
          <a:off x="77722" y="3196108"/>
          <a:ext cx="4293704" cy="3541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4014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FORMAÇÃO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483521"/>
              </p:ext>
            </p:extLst>
          </p:nvPr>
        </p:nvGraphicFramePr>
        <p:xfrm>
          <a:off x="494335" y="2515888"/>
          <a:ext cx="11203329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2.1.1. A média ponderada da produção bibliográfica dos estratos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A1, A2, A3 e A4 </a:t>
                      </a:r>
                      <a:r>
                        <a:rPr lang="pt-BR" sz="1800" dirty="0"/>
                        <a:t>do Qualis com autoria de discentes e/ou egresso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2.1.2. A média ponderada da produção bibliográfica (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A1 a B4 )</a:t>
                      </a:r>
                      <a:r>
                        <a:rPr lang="pt-BR" sz="1800" dirty="0"/>
                        <a:t> com autoria de discentes e/ou egresso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dirty="0"/>
              <a:t>2.1. </a:t>
            </a:r>
            <a:r>
              <a:rPr lang="pt-BR" dirty="0">
                <a:highlight>
                  <a:srgbClr val="FFFF00"/>
                </a:highlight>
              </a:rPr>
              <a:t>Qualidade e adequação das teses, dissertaçõe</a:t>
            </a:r>
            <a:r>
              <a:rPr lang="pt-BR" dirty="0"/>
              <a:t>s ou equivalente em relação </a:t>
            </a:r>
            <a:r>
              <a:rPr lang="pt-BR" dirty="0">
                <a:highlight>
                  <a:srgbClr val="FFFF00"/>
                </a:highlight>
              </a:rPr>
              <a:t>às áreas de concentração e linhas de pesquisa do programa </a:t>
            </a:r>
            <a:r>
              <a:rPr lang="pt-BR" b="1" dirty="0">
                <a:solidFill>
                  <a:srgbClr val="0000FF"/>
                </a:solidFill>
                <a:highlight>
                  <a:srgbClr val="FFFF00"/>
                </a:highlight>
              </a:rPr>
              <a:t>BOM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88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FORMAÇÃO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3251692"/>
              </p:ext>
            </p:extLst>
          </p:nvPr>
        </p:nvGraphicFramePr>
        <p:xfrm>
          <a:off x="578734" y="1980319"/>
          <a:ext cx="11203329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2.2.1. Soma dos artigos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A1 a A4 </a:t>
                      </a:r>
                      <a:r>
                        <a:rPr lang="pt-BR" sz="1800" dirty="0"/>
                        <a:t>divididos pela soma de artigos A1 a B4 todos com autoria de discente e/ou egresso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2.2.2. A soma ponderada do número de artigos nos estratos A e B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(A1 a B4) </a:t>
                      </a:r>
                      <a:r>
                        <a:rPr lang="pt-BR" sz="1800" dirty="0"/>
                        <a:t>com autoria de discente e/ou egresso, dividida pelo número de discentes matriculados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2.2.3. A soma do número total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livros e capítulos de livro </a:t>
                      </a:r>
                      <a:r>
                        <a:rPr lang="pt-BR" sz="1800" dirty="0"/>
                        <a:t>com autoria de discente e/ou egresso, dividida pelo número de discentes matriculados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2.2.4. A soma do número total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resumos/trabalhos </a:t>
                      </a:r>
                      <a:r>
                        <a:rPr lang="pt-BR" sz="1800" dirty="0"/>
                        <a:t>completos publicados em anais de eventos com autoria de discente e/ou egresso, dividida pelo número de discentes matriculados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198701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2.2 Qualidade da </a:t>
            </a:r>
            <a:r>
              <a:rPr lang="pt-BR" sz="18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produção intelectual de discentes e egressos </a:t>
            </a:r>
          </a:p>
          <a:p>
            <a:pPr marL="0" indent="0">
              <a:buNone/>
            </a:pPr>
            <a:r>
              <a:rPr lang="pt-BR" sz="1800" b="1" dirty="0">
                <a:solidFill>
                  <a:srgbClr val="FF0000"/>
                </a:solidFill>
              </a:rPr>
              <a:t>REGULAR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84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FORMAÇÃO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152659"/>
              </p:ext>
            </p:extLst>
          </p:nvPr>
        </p:nvGraphicFramePr>
        <p:xfrm>
          <a:off x="590309" y="2122349"/>
          <a:ext cx="11203329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2.3.1. O percentual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egressos atuando na área</a:t>
                      </a:r>
                      <a:r>
                        <a:rPr lang="pt-BR" sz="1800" dirty="0"/>
                        <a:t>, dividido pelo número de discentes titulados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2.3.2. O percentual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egressos atuando em incubadoras</a:t>
                      </a:r>
                      <a:r>
                        <a:rPr lang="pt-BR" sz="1800" dirty="0"/>
                        <a:t>, </a:t>
                      </a:r>
                      <a:r>
                        <a:rPr lang="pt-BR" sz="1800" i="1" dirty="0"/>
                        <a:t>startups, spin-offs</a:t>
                      </a:r>
                      <a:r>
                        <a:rPr lang="pt-BR" sz="1800" dirty="0"/>
                        <a:t>, dividido pelo número de discentes titulados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2.3.3. Os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egressos indicados nos destaques </a:t>
                      </a:r>
                      <a:r>
                        <a:rPr lang="pt-BR" sz="1800" dirty="0"/>
                        <a:t>atuam na área de alimentos e com impactos e/ou benefícios para atender os setores: privado / governamental / autônomo / acadêmico / industrial) e com atuação nacional / internacional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2.2.4. A soma do número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total de resumos/trabalhos completos </a:t>
                      </a:r>
                      <a:r>
                        <a:rPr lang="pt-BR" sz="1800" dirty="0"/>
                        <a:t>publicados em anais de eventos com autoria de discente e/ou egresso, dividida pelo número de discentes matriculados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198701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dirty="0"/>
              <a:t>2.3. Destino, atuação e avaliação dos </a:t>
            </a:r>
            <a:r>
              <a:rPr lang="pt-BR" dirty="0">
                <a:highlight>
                  <a:srgbClr val="FFFF00"/>
                </a:highlight>
              </a:rPr>
              <a:t>EGRESSOS DO PROGRAMA </a:t>
            </a:r>
            <a:r>
              <a:rPr lang="pt-BR" dirty="0"/>
              <a:t>em relação à formação recebida </a:t>
            </a:r>
            <a:r>
              <a:rPr lang="pt-BR" b="1" dirty="0">
                <a:solidFill>
                  <a:srgbClr val="00B050"/>
                </a:solidFill>
              </a:rPr>
              <a:t>BOM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8E93E9-C051-FC94-9BA3-EF23CF48B183}"/>
              </a:ext>
            </a:extLst>
          </p:cNvPr>
          <p:cNvSpPr txBox="1"/>
          <p:nvPr/>
        </p:nvSpPr>
        <p:spPr>
          <a:xfrm>
            <a:off x="2757669" y="2122349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highlight>
                  <a:srgbClr val="FFFF00"/>
                </a:highlight>
              </a:rPr>
              <a:t>EGRESSOS DO PROGRAMA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9897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FORMAÇÃO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080121"/>
              </p:ext>
            </p:extLst>
          </p:nvPr>
        </p:nvGraphicFramePr>
        <p:xfrm>
          <a:off x="590309" y="2122349"/>
          <a:ext cx="11203329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2.4.1. Soma ponderada do número de artigos qualificados (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A1 a A4</a:t>
                      </a:r>
                      <a:r>
                        <a:rPr lang="pt-BR" sz="1800" dirty="0"/>
                        <a:t>) com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autoria de discente e/ou egresso</a:t>
                      </a:r>
                      <a:r>
                        <a:rPr lang="pt-BR" sz="1800" dirty="0"/>
                        <a:t>, dividido pelo número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2.4.2. Soma ponderada do número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de artigos qualificados </a:t>
                      </a:r>
                      <a:r>
                        <a:rPr lang="pt-BR" sz="1800" dirty="0"/>
                        <a:t>(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A1 a B4</a:t>
                      </a:r>
                      <a:r>
                        <a:rPr lang="pt-BR" sz="1800" dirty="0"/>
                        <a:t>) com autoria de discente e/ou egresso, dividido pelo número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2.4.3. Os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Impactos e/ou benefícios </a:t>
                      </a:r>
                      <a:r>
                        <a:rPr lang="pt-BR" sz="1800" dirty="0"/>
                        <a:t>dos produtos destacados (artigos, patentes, etc., com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participação de discentes e/ou egressos</a:t>
                      </a:r>
                      <a:r>
                        <a:rPr lang="pt-BR" sz="1800" dirty="0"/>
                        <a:t>)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1800" dirty="0"/>
              <a:t>2.4. Qualidade das atividades de pesquisa e da </a:t>
            </a:r>
            <a:r>
              <a:rPr lang="pt-BR" sz="1800" dirty="0">
                <a:highlight>
                  <a:srgbClr val="FFFF00"/>
                </a:highlight>
              </a:rPr>
              <a:t>produção intelectual do corpo docente </a:t>
            </a:r>
            <a:r>
              <a:rPr lang="pt-BR" sz="1800" dirty="0"/>
              <a:t>no programa </a:t>
            </a:r>
            <a:r>
              <a:rPr lang="pt-BR" sz="1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4A44CBC-8438-16E3-E26C-E81A3FB51CB5}"/>
              </a:ext>
            </a:extLst>
          </p:cNvPr>
          <p:cNvSpPr txBox="1"/>
          <p:nvPr/>
        </p:nvSpPr>
        <p:spPr>
          <a:xfrm>
            <a:off x="2620702" y="2122349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highlight>
                  <a:srgbClr val="FFFF00"/>
                </a:highlight>
              </a:rPr>
              <a:t>docente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9297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FORMAÇÃO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637766"/>
              </p:ext>
            </p:extLst>
          </p:nvPr>
        </p:nvGraphicFramePr>
        <p:xfrm>
          <a:off x="590309" y="2122349"/>
          <a:ext cx="11203329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2.5.1. Número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de DP com orientações concluídas </a:t>
                      </a:r>
                      <a:r>
                        <a:rPr lang="pt-BR" sz="1800" dirty="0"/>
                        <a:t>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2.5.2.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DP que ministraram disciplinas no PPG </a:t>
                      </a:r>
                      <a:r>
                        <a:rPr lang="pt-BR" sz="1800" dirty="0"/>
                        <a:t>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00FF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2.5.3.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orientados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00FF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2.5.4. Número de orientados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iniciação científica (IC) + iniciação tecnológica (IT) + iniciação extensionista (IE), </a:t>
                      </a:r>
                      <a:r>
                        <a:rPr lang="pt-BR" sz="1800" dirty="0"/>
                        <a:t>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00FF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355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2.5.5.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Número de pós-doutorados com bolsa </a:t>
                      </a:r>
                      <a:r>
                        <a:rPr lang="pt-BR" sz="1800" dirty="0"/>
                        <a:t>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00FF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36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2.5.6. Número de participações de DP na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organização de eventos </a:t>
                      </a:r>
                      <a:r>
                        <a:rPr lang="pt-BR" sz="1800" dirty="0"/>
                        <a:t>técnico-científicos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0442427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dirty="0"/>
              <a:t>2.5. Qualidade e envolvimento do </a:t>
            </a:r>
            <a:r>
              <a:rPr lang="pt-BR" dirty="0">
                <a:highlight>
                  <a:srgbClr val="FFFF00"/>
                </a:highlight>
              </a:rPr>
              <a:t>CORPO DOCENTE EM relação às atividades de formação no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736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D9B10D-9B9E-7B14-8031-CE02DD091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Ficha de Avaliação da CAPES quanto ao item Formação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2DF301DB-4105-DF92-0FBA-86683F212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/>
              <a:t>A produção intelectual gerada com a participação discente e docente é consequência das LP e PP, e está em consonância com a missão do Programa.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Indicadores qualitativos e quantitativos endereçam a produção intelectual Boa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Ações de internacionalização devem ser intensificadas pela maior busca e caracterização de projetos institucionais, interlocuções internacionais, mobilidades acadêmicas e formações em cotutela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Bons indicadores, de 77 dissertações/teses no período, e produção relacionada (capítulos e artigos), e principalmente a geração de 10 patentes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Produção científica: buscar direcionar os esforços para produção em Estrato A e demais produções relacionadas que trazem crescimento e visibilidade ao Programa.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Recomendação: continuidade e intensificação da participação ativa de discentes e egressos na produção técnica e intelectual</a:t>
            </a:r>
          </a:p>
        </p:txBody>
      </p:sp>
    </p:spTree>
    <p:extLst>
      <p:ext uri="{BB962C8B-B14F-4D97-AF65-F5344CB8AC3E}">
        <p14:creationId xmlns:p14="http://schemas.microsoft.com/office/powerpoint/2010/main" val="3294330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1D3707-B371-6677-BACF-E298B346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2" y="74638"/>
            <a:ext cx="5401685" cy="1795726"/>
          </a:xfrm>
        </p:spPr>
        <p:txBody>
          <a:bodyPr>
            <a:normAutofit/>
          </a:bodyPr>
          <a:lstStyle/>
          <a:p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>3 - IMPACTO NA SOCIEDADE</a:t>
            </a:r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FD4E5F4-8CB6-165E-6B4F-1D95635C13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93724084"/>
              </p:ext>
            </p:extLst>
          </p:nvPr>
        </p:nvGraphicFramePr>
        <p:xfrm>
          <a:off x="5500124" y="485834"/>
          <a:ext cx="663487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567">
                  <a:extLst>
                    <a:ext uri="{9D8B030D-6E8A-4147-A177-3AD203B41FA5}">
                      <a16:colId xmlns:a16="http://schemas.microsoft.com/office/drawing/2014/main" val="2183023809"/>
                    </a:ext>
                  </a:extLst>
                </a:gridCol>
                <a:gridCol w="832006">
                  <a:extLst>
                    <a:ext uri="{9D8B030D-6E8A-4147-A177-3AD203B41FA5}">
                      <a16:colId xmlns:a16="http://schemas.microsoft.com/office/drawing/2014/main" val="2885850420"/>
                    </a:ext>
                  </a:extLst>
                </a:gridCol>
                <a:gridCol w="904195">
                  <a:extLst>
                    <a:ext uri="{9D8B030D-6E8A-4147-A177-3AD203B41FA5}">
                      <a16:colId xmlns:a16="http://schemas.microsoft.com/office/drawing/2014/main" val="3852717001"/>
                    </a:ext>
                  </a:extLst>
                </a:gridCol>
                <a:gridCol w="1410380">
                  <a:extLst>
                    <a:ext uri="{9D8B030D-6E8A-4147-A177-3AD203B41FA5}">
                      <a16:colId xmlns:a16="http://schemas.microsoft.com/office/drawing/2014/main" val="587245615"/>
                    </a:ext>
                  </a:extLst>
                </a:gridCol>
                <a:gridCol w="862636">
                  <a:extLst>
                    <a:ext uri="{9D8B030D-6E8A-4147-A177-3AD203B41FA5}">
                      <a16:colId xmlns:a16="http://schemas.microsoft.com/office/drawing/2014/main" val="3290865015"/>
                    </a:ext>
                  </a:extLst>
                </a:gridCol>
                <a:gridCol w="1143086">
                  <a:extLst>
                    <a:ext uri="{9D8B030D-6E8A-4147-A177-3AD203B41FA5}">
                      <a16:colId xmlns:a16="http://schemas.microsoft.com/office/drawing/2014/main" val="3875456261"/>
                    </a:ext>
                  </a:extLst>
                </a:gridCol>
              </a:tblGrid>
              <a:tr h="405862"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Avaliação</a:t>
                      </a:r>
                      <a:endParaRPr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32603"/>
                  </a:ext>
                </a:extLst>
              </a:tr>
              <a:tr h="700529">
                <a:tc>
                  <a:txBody>
                    <a:bodyPr/>
                    <a:lstStyle/>
                    <a:p>
                      <a:r>
                        <a:rPr lang="pt-BR" sz="2400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Peso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Fraco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Bom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Muito bom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89371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30,0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119773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40,0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327922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/>
                        <a:t>30,0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558653"/>
                  </a:ext>
                </a:extLst>
              </a:tr>
              <a:tr h="405862">
                <a:tc>
                  <a:txBody>
                    <a:bodyPr/>
                    <a:lstStyle/>
                    <a:p>
                      <a:r>
                        <a:rPr lang="pt-BR" sz="2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accent4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rgbClr val="00B050"/>
                          </a:solidFill>
                          <a:highlight>
                            <a:srgbClr val="0000FF"/>
                          </a:highlight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18875"/>
                  </a:ext>
                </a:extLst>
              </a:tr>
            </a:tbl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B95930CD-6BF2-95EE-9394-9310E1966AF6}"/>
              </a:ext>
            </a:extLst>
          </p:cNvPr>
          <p:cNvSpPr txBox="1">
            <a:spLocks/>
          </p:cNvSpPr>
          <p:nvPr/>
        </p:nvSpPr>
        <p:spPr>
          <a:xfrm>
            <a:off x="4404852" y="234248"/>
            <a:ext cx="2589280" cy="503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28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12" name="Espaço Reservado para Conteúdo 11">
            <a:extLst>
              <a:ext uri="{FF2B5EF4-FFF2-40B4-BE49-F238E27FC236}">
                <a16:creationId xmlns:a16="http://schemas.microsoft.com/office/drawing/2014/main" id="{E4B94445-5267-B8A3-FAF4-99A895940B3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91772412"/>
              </p:ext>
            </p:extLst>
          </p:nvPr>
        </p:nvGraphicFramePr>
        <p:xfrm>
          <a:off x="297807" y="2389908"/>
          <a:ext cx="5001557" cy="4233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688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422C12B0-BABE-8F2F-E409-C4058C71F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" y="0"/>
            <a:ext cx="12191237" cy="6858000"/>
          </a:xfrm>
        </p:spPr>
      </p:pic>
      <p:sp>
        <p:nvSpPr>
          <p:cNvPr id="6" name="CaixaDeTexto 5"/>
          <p:cNvSpPr txBox="1"/>
          <p:nvPr/>
        </p:nvSpPr>
        <p:spPr>
          <a:xfrm>
            <a:off x="2035990" y="561068"/>
            <a:ext cx="739657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Universidade Federal do Piauí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Pró-Reitoria de Ensino de Pós-Graduação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Coordenadoria de Programas </a:t>
            </a:r>
            <a:r>
              <a:rPr lang="pt-BR" sz="2800" i="1" dirty="0">
                <a:solidFill>
                  <a:schemeClr val="tx2"/>
                </a:solidFill>
                <a:latin typeface="Comic Sans MS" panose="030F0702030302020204" pitchFamily="66" charset="0"/>
              </a:rPr>
              <a:t>Stricto Sensu</a:t>
            </a:r>
          </a:p>
        </p:txBody>
      </p:sp>
      <p:sp>
        <p:nvSpPr>
          <p:cNvPr id="8" name="TextBox 4"/>
          <p:cNvSpPr txBox="1"/>
          <p:nvPr/>
        </p:nvSpPr>
        <p:spPr>
          <a:xfrm>
            <a:off x="1268352" y="2322721"/>
            <a:ext cx="10013058" cy="1785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Programa de Pós-Graduação em Alimentos e Nutrição</a:t>
            </a:r>
            <a:endParaRPr lang="pt-BR" sz="2800" b="1" dirty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pt-BR" sz="28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Coordenadora: Profa. Dra. Maria Christina Sanches Muratori </a:t>
            </a:r>
          </a:p>
          <a:p>
            <a:pPr algn="ctr"/>
            <a:r>
              <a:rPr lang="pt-BR" sz="28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Subcoordenadora: Profa. Dra. Maria do Carmo  de Carvalho e Martins </a:t>
            </a:r>
          </a:p>
          <a:p>
            <a:pPr algn="ctr"/>
            <a:r>
              <a:rPr lang="pt-BR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Período do mandato: 2023 a 2025</a:t>
            </a:r>
          </a:p>
        </p:txBody>
      </p:sp>
      <p:sp>
        <p:nvSpPr>
          <p:cNvPr id="9" name="TextBox 5"/>
          <p:cNvSpPr txBox="1"/>
          <p:nvPr/>
        </p:nvSpPr>
        <p:spPr>
          <a:xfrm>
            <a:off x="6023047" y="4933334"/>
            <a:ext cx="541186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2"/>
                </a:solidFill>
                <a:latin typeface="Arial Narrow" panose="020B0606020202030204" pitchFamily="34" charset="0"/>
              </a:rPr>
              <a:t>Site do programa: https://ppgan.ufpi.edu.br/</a:t>
            </a:r>
          </a:p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2"/>
                </a:solidFill>
                <a:latin typeface="Arial Narrow" panose="020B0606020202030204" pitchFamily="34" charset="0"/>
              </a:rPr>
              <a:t>E-mail institucional do programa: ppgan@ufpi.edu.br</a:t>
            </a:r>
          </a:p>
        </p:txBody>
      </p:sp>
    </p:spTree>
    <p:extLst>
      <p:ext uri="{BB962C8B-B14F-4D97-AF65-F5344CB8AC3E}">
        <p14:creationId xmlns:p14="http://schemas.microsoft.com/office/powerpoint/2010/main" val="2049474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242472"/>
              </p:ext>
            </p:extLst>
          </p:nvPr>
        </p:nvGraphicFramePr>
        <p:xfrm>
          <a:off x="590309" y="2122349"/>
          <a:ext cx="11203329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3.1.1. Soma ponderada da </a:t>
                      </a:r>
                      <a:r>
                        <a:rPr lang="pt-BR" sz="1800" b="1" dirty="0">
                          <a:highlight>
                            <a:srgbClr val="FFFF00"/>
                          </a:highlight>
                        </a:rPr>
                        <a:t>produção de patentes </a:t>
                      </a:r>
                      <a:r>
                        <a:rPr lang="pt-BR" sz="1800" dirty="0"/>
                        <a:t>com a participação de discentes e/ou egressos (depósito, peso 1; licença, peso 2; transferência de tecnologia, peso 3), dividida pelo número total de DP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3.1.2.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premiações com autoria de discente e/ou egresso</a:t>
                      </a:r>
                      <a:r>
                        <a:rPr lang="pt-BR" sz="1800" dirty="0"/>
                        <a:t> em eventos técnico-científicos,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1800" dirty="0"/>
              <a:t>3.1. </a:t>
            </a:r>
            <a:r>
              <a:rPr lang="pt-BR" sz="1800" dirty="0">
                <a:highlight>
                  <a:srgbClr val="FFFF00"/>
                </a:highlight>
              </a:rPr>
              <a:t>Impacto e caráter inovador da produção intelectual em função da natureza do programa</a:t>
            </a:r>
            <a:r>
              <a:rPr lang="pt-BR" sz="1800" dirty="0"/>
              <a:t>. </a:t>
            </a:r>
            <a:r>
              <a:rPr lang="pt-BR" sz="18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735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50217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37517"/>
              </p:ext>
            </p:extLst>
          </p:nvPr>
        </p:nvGraphicFramePr>
        <p:xfrm>
          <a:off x="578734" y="1388659"/>
          <a:ext cx="11203329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3.2.1. Soma ponderada da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produção de patentes com e sem a participação de discentes e/ou egressos </a:t>
                      </a:r>
                      <a:r>
                        <a:rPr lang="pt-BR" sz="1800" dirty="0"/>
                        <a:t>(depósito, peso 1; licença, peso 2; transferência de tecnologia, peso 3), dividida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3.2.2.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Número de DP envolvidos no ensino médio </a:t>
                      </a:r>
                      <a:r>
                        <a:rPr lang="pt-BR" sz="1800" dirty="0"/>
                        <a:t>ou fundamental (popularização da ciência),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3.2.3.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Número de parcerias com o setor produtivo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71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3.2.4.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Número de projetos de extensão social e de ações em políticas públicas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0268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3.2.5.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palestras técnicas, entrevistas e cursos </a:t>
                      </a:r>
                      <a:r>
                        <a:rPr lang="pt-BR" sz="1800" dirty="0"/>
                        <a:t>(extensão, especialização, minicursos, etc.),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8349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3.2.6.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Solidariedade: número de participações institucionais com outros PPG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2942501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468683" y="235943"/>
            <a:ext cx="7473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800" dirty="0"/>
              <a:t>3.2. </a:t>
            </a:r>
            <a:r>
              <a:rPr lang="pt-BR" sz="2800" dirty="0">
                <a:highlight>
                  <a:srgbClr val="FFFF00"/>
                </a:highlight>
              </a:rPr>
              <a:t>Impacto econômico, social e cultural </a:t>
            </a:r>
            <a:r>
              <a:rPr lang="pt-BR" sz="2800" dirty="0"/>
              <a:t>do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50252" y="57188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4061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50217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259715"/>
              </p:ext>
            </p:extLst>
          </p:nvPr>
        </p:nvGraphicFramePr>
        <p:xfrm>
          <a:off x="494335" y="1484806"/>
          <a:ext cx="11203329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729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92486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75130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10832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3.3.1.1.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cooperações internacionais institucionais (formalizadas)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3.3.1.2.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Existência e adequação das informações na página </a:t>
                      </a:r>
                      <a:r>
                        <a:rPr lang="pt-BR" sz="1800" i="1" dirty="0">
                          <a:highlight>
                            <a:srgbClr val="FFFF00"/>
                          </a:highlight>
                        </a:rPr>
                        <a:t>web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 em língua estrangeira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3.3.1.3.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Número de publicações com autoria de pesquisadores de instituições estrangeiras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71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3.3.1.4. Número de d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isciplinas ministradas em idioma estrangeiro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85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3.3.1.5.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cotutelas ou mobilidades internacionais de discentes</a:t>
                      </a:r>
                      <a:r>
                        <a:rPr lang="pt-BR" sz="1800" dirty="0"/>
                        <a:t>, dividido pelo número total de discentes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951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3.3.1.6. Número de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participações de DP como editores ou como membros do corpo editorial de periódicos nacionais/internacionais </a:t>
                      </a:r>
                      <a:r>
                        <a:rPr lang="pt-BR" sz="1800" dirty="0"/>
                        <a:t>e das participações como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organizadores de eventos científicos internacionais</a:t>
                      </a:r>
                      <a:r>
                        <a:rPr lang="pt-BR" sz="1800" dirty="0"/>
                        <a:t>, dividido pelo número total de DP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0121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49424" y="297498"/>
            <a:ext cx="74732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400" dirty="0"/>
              <a:t>3.3 </a:t>
            </a:r>
            <a:r>
              <a:rPr lang="pt-BR" sz="2400" dirty="0">
                <a:highlight>
                  <a:srgbClr val="FFFF00"/>
                </a:highlight>
              </a:rPr>
              <a:t>Internacionalização, inserção (local, regional, nacional) e visibilidade do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50252" y="57188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757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15492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869817"/>
              </p:ext>
            </p:extLst>
          </p:nvPr>
        </p:nvGraphicFramePr>
        <p:xfrm>
          <a:off x="277792" y="1195439"/>
          <a:ext cx="11504272" cy="5227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9974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916414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15444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945189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78250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800" dirty="0"/>
                        <a:t>3.3.2.1. </a:t>
                      </a:r>
                      <a:r>
                        <a:rPr lang="pt-BR" sz="1800" dirty="0">
                          <a:highlight>
                            <a:srgbClr val="FFFF00"/>
                          </a:highlight>
                        </a:rPr>
                        <a:t>Atuação do PPG no desenvolvimento local e/ou regional / ou nacional, com referência às mudanças nas políticas públicas do município e/ou da região</a:t>
                      </a:r>
                      <a:endParaRPr lang="pt-BR" sz="1800" b="0" dirty="0"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3.3.2.2. Resultados dos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programas oficiais de colaborações locais, regionais e nacionais com empresas públicas ou privadas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3.3.2.3. Número de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DP como membro de comitês de agências de fomento e comissões estaduais e nacionais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71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3.3.2.4. Número de participações de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DP como editores ou como membros do corpo editorial de periódicos nacionais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85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3.3.2.5. Número de participações de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DP como organizadores de eventos científicos regionais e nacionais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00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951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3.3.2.6</a:t>
                      </a:r>
                      <a:r>
                        <a:rPr lang="pt-BR" sz="2400" dirty="0"/>
                        <a:t>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Número de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discentes e DP como palestrantes em congressos regionais e nacionais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0121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492836" y="193777"/>
            <a:ext cx="74732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400" dirty="0"/>
              <a:t>3.3 </a:t>
            </a:r>
            <a:r>
              <a:rPr lang="pt-BR" sz="2400" dirty="0">
                <a:highlight>
                  <a:srgbClr val="FFFF00"/>
                </a:highlight>
              </a:rPr>
              <a:t>Internacionalização, inserção </a:t>
            </a:r>
            <a:r>
              <a:rPr lang="pt-BR" sz="2400" dirty="0"/>
              <a:t>(local, regional, nacional) e </a:t>
            </a:r>
            <a:r>
              <a:rPr lang="pt-BR" sz="2400" dirty="0">
                <a:highlight>
                  <a:srgbClr val="FFFF00"/>
                </a:highlight>
              </a:rPr>
              <a:t>visibilidade do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50252" y="57188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9674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50217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305400"/>
              </p:ext>
            </p:extLst>
          </p:nvPr>
        </p:nvGraphicFramePr>
        <p:xfrm>
          <a:off x="497711" y="1808897"/>
          <a:ext cx="11376949" cy="4221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060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891250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12274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91923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3.3.3.1.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sobre nome do Programa, linhas de pesquisa, projetos de pesquisas e estrutura curricular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3.3.3.2. Informações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sobre Corpo docente permanente com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link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para CV Lattes, Google acadêmico, </a:t>
                      </a:r>
                      <a:r>
                        <a:rPr lang="pt-BR" sz="1800" kern="1200" dirty="0" err="1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ID e ORCID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3.3.3.3.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sobre o histórico e evolução do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71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3.3.3.4.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sobre os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critérios para credenciamento / recredenciamento docente do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85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3.3.2.5.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Número de participações de docentes permanentes como organizadores de eventos científicos regionais e nacionais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95119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242541"/>
            <a:ext cx="7473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800" dirty="0"/>
              <a:t>3.3 </a:t>
            </a:r>
            <a:r>
              <a:rPr lang="pt-BR" sz="2800" dirty="0">
                <a:highlight>
                  <a:srgbClr val="FFFF00"/>
                </a:highlight>
              </a:rPr>
              <a:t>Internacionalização, inserção </a:t>
            </a:r>
            <a:r>
              <a:rPr lang="pt-BR" sz="2800" dirty="0"/>
              <a:t>(local, regional, nacional) e visibilidade do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50252" y="57188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00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50217"/>
            <a:ext cx="3496018" cy="1325563"/>
          </a:xfrm>
        </p:spPr>
        <p:txBody>
          <a:bodyPr>
            <a:normAutofit/>
          </a:bodyPr>
          <a:lstStyle/>
          <a:p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IMPACTO NA SOCIEDADE</a:t>
            </a:r>
            <a:endParaRPr lang="pt-B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293213"/>
              </p:ext>
            </p:extLst>
          </p:nvPr>
        </p:nvGraphicFramePr>
        <p:xfrm>
          <a:off x="405114" y="1195439"/>
          <a:ext cx="11376949" cy="5360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060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891250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12274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91923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437659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3.3.2.6</a:t>
                      </a:r>
                      <a:r>
                        <a:rPr lang="pt-BR" sz="2400" dirty="0"/>
                        <a:t>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Número de discentes e DP como palestrantes em congressos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regionais e nacionais, dividido pelo número total de DP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0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3.3.3.5.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web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sobre os conceitos CAPES ao longo dos processos de avaliação anteriores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2655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3.3.3.6.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sobre a oferta de disciplinas semestrais/anuais do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00FF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6299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3.3.3.7.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sobre os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Editais de seleção de discentes para 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00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3602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3.3.3.8.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Informações da garantia de amplo acesso às dissertações e às teses do Programa,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do PPG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web, respeitando a legislação vigente acerca da confidencialidade desses documentos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122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3.3.3.9.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Divulgação,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Home Page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Programa,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da produção técnico-científica do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79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3.3.3.10.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Divulgação de informações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na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Home Page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via </a:t>
                      </a:r>
                      <a:r>
                        <a:rPr lang="pt-BR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sobre atividades de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popularização da ciência do Programa</a:t>
                      </a:r>
                    </a:p>
                  </a:txBody>
                  <a:tcPr marL="111846" marR="111846" marT="55923" marB="559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00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660147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300416"/>
            <a:ext cx="74732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400" dirty="0"/>
              <a:t>3.3 </a:t>
            </a:r>
            <a:r>
              <a:rPr lang="pt-BR" sz="2400" dirty="0">
                <a:highlight>
                  <a:srgbClr val="FFFF00"/>
                </a:highlight>
              </a:rPr>
              <a:t>Internacionalização, inserção </a:t>
            </a:r>
            <a:r>
              <a:rPr lang="pt-BR" sz="2400" dirty="0"/>
              <a:t>(local, regional, nacional) e visibilidade do programa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50252" y="57188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55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5EF1F03-FBFA-EDC7-8A1F-FF998CC9E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Ficha de Avaliação da CAPES quanto ao item Impacto na Sociedade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D4F0AF5-BF33-3CFC-5382-57CD909BD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Programa deve intensificar sua comunicação com a sociedade por meio de seu quadro acadêmico, produção científica e técnica. </a:t>
            </a:r>
          </a:p>
          <a:p>
            <a:r>
              <a:rPr lang="pt-BR" dirty="0"/>
              <a:t>A homepage do Programa, ambiente em que constam muitas informações com transparência, regramentos de funcionamento, mas que ainda pode evoluir para apresentar de forma mais didática alguns itens, como sua contribuição e impactos regional, nacional e internacional, produção, ações pontuais de solidariedade com outros PPG e práticas de internacionalização que ainda são tímidas, bem como informações sobre a popularização na ciência, para maior visibilidade do PPG. </a:t>
            </a:r>
          </a:p>
          <a:p>
            <a:r>
              <a:rPr lang="pt-BR" dirty="0"/>
              <a:t>Em suma, neste quesito, o Programa deve buscar intensificar a atuação Regional, suporte ao desenvolvimento local, bem como o aumento de seu impacto à sociedade. </a:t>
            </a:r>
          </a:p>
          <a:p>
            <a:r>
              <a:rPr lang="pt-BR" dirty="0"/>
              <a:t>recomenda-se </a:t>
            </a:r>
            <a:r>
              <a:rPr lang="pt-BR" dirty="0">
                <a:highlight>
                  <a:srgbClr val="FFFF00"/>
                </a:highlight>
              </a:rPr>
              <a:t>estimular a geração tecnológica na perspectiva de produção de patentes </a:t>
            </a:r>
            <a:r>
              <a:rPr lang="pt-BR" dirty="0"/>
              <a:t>(conforme avanço observado no quadriênio), com a participação de discentes e/ou egressos, além de projetos multicêntricos, institucionais e colaborações oficiais.</a:t>
            </a:r>
          </a:p>
        </p:txBody>
      </p:sp>
    </p:spTree>
    <p:extLst>
      <p:ext uri="{BB962C8B-B14F-4D97-AF65-F5344CB8AC3E}">
        <p14:creationId xmlns:p14="http://schemas.microsoft.com/office/powerpoint/2010/main" val="2330102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647337">
            <a:off x="2348640" y="1113540"/>
            <a:ext cx="3369200" cy="3004800"/>
          </a:xfrm>
          <a:prstGeom prst="rect">
            <a:avLst/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5" name="Google Shape;55;p13"/>
          <p:cNvSpPr/>
          <p:nvPr/>
        </p:nvSpPr>
        <p:spPr>
          <a:xfrm rot="785684">
            <a:off x="5892493" y="577429"/>
            <a:ext cx="3369200" cy="3004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b="1" dirty="0"/>
          </a:p>
        </p:txBody>
      </p:sp>
      <p:sp>
        <p:nvSpPr>
          <p:cNvPr id="56" name="Google Shape;56;p13"/>
          <p:cNvSpPr/>
          <p:nvPr/>
        </p:nvSpPr>
        <p:spPr>
          <a:xfrm rot="674911">
            <a:off x="6538568" y="4106385"/>
            <a:ext cx="3369200" cy="30048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7" name="Google Shape;57;p13"/>
          <p:cNvSpPr/>
          <p:nvPr/>
        </p:nvSpPr>
        <p:spPr>
          <a:xfrm rot="21009703">
            <a:off x="2458329" y="3646087"/>
            <a:ext cx="3369200" cy="3004800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2434463" y="34256"/>
            <a:ext cx="1843508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sz="2000" b="1" dirty="0"/>
              <a:t>FAVORÁVEL</a:t>
            </a:r>
            <a:endParaRPr sz="2000" b="1" dirty="0"/>
          </a:p>
        </p:txBody>
      </p:sp>
      <p:sp>
        <p:nvSpPr>
          <p:cNvPr id="59" name="Google Shape;59;p13"/>
          <p:cNvSpPr txBox="1"/>
          <p:nvPr/>
        </p:nvSpPr>
        <p:spPr>
          <a:xfrm>
            <a:off x="6855004" y="-25231"/>
            <a:ext cx="20284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sz="2000" b="1" dirty="0"/>
              <a:t>DESFAVORÁVEL</a:t>
            </a:r>
            <a:endParaRPr sz="2000" b="1" dirty="0"/>
          </a:p>
        </p:txBody>
      </p:sp>
      <p:sp>
        <p:nvSpPr>
          <p:cNvPr id="60" name="Google Shape;60;p13"/>
          <p:cNvSpPr/>
          <p:nvPr/>
        </p:nvSpPr>
        <p:spPr>
          <a:xfrm rot="5400000">
            <a:off x="3054193" y="-5955"/>
            <a:ext cx="523200" cy="1694800"/>
          </a:xfrm>
          <a:prstGeom prst="rtTriangl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1" name="Google Shape;61;p13"/>
          <p:cNvSpPr txBox="1"/>
          <p:nvPr/>
        </p:nvSpPr>
        <p:spPr>
          <a:xfrm>
            <a:off x="2371314" y="509019"/>
            <a:ext cx="1781745" cy="594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1600" b="1" dirty="0">
                <a:solidFill>
                  <a:srgbClr val="FF0000"/>
                </a:solidFill>
              </a:rPr>
              <a:t>FORÇAS</a:t>
            </a:r>
            <a:endParaRPr sz="1600" b="1" dirty="0">
              <a:solidFill>
                <a:srgbClr val="FF0000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 rot="5400000">
            <a:off x="3009860" y="3096479"/>
            <a:ext cx="591600" cy="1694800"/>
          </a:xfrm>
          <a:prstGeom prst="rtTriangl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3" name="Google Shape;63;p13"/>
          <p:cNvSpPr txBox="1"/>
          <p:nvPr/>
        </p:nvSpPr>
        <p:spPr>
          <a:xfrm rot="-5400000">
            <a:off x="1512627" y="1792745"/>
            <a:ext cx="1295200" cy="48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sz="2000" b="1" dirty="0"/>
              <a:t>INTERNO</a:t>
            </a:r>
            <a:endParaRPr sz="2000" b="1" dirty="0"/>
          </a:p>
        </p:txBody>
      </p:sp>
      <p:sp>
        <p:nvSpPr>
          <p:cNvPr id="64" name="Google Shape;64;p13"/>
          <p:cNvSpPr txBox="1"/>
          <p:nvPr/>
        </p:nvSpPr>
        <p:spPr>
          <a:xfrm rot="-5400000">
            <a:off x="1495289" y="4858083"/>
            <a:ext cx="1329876" cy="48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sz="2000" b="1" dirty="0"/>
              <a:t>EXTERNO</a:t>
            </a:r>
            <a:endParaRPr sz="2000" b="1" dirty="0"/>
          </a:p>
        </p:txBody>
      </p:sp>
      <p:sp>
        <p:nvSpPr>
          <p:cNvPr id="65" name="Google Shape;65;p13"/>
          <p:cNvSpPr txBox="1"/>
          <p:nvPr/>
        </p:nvSpPr>
        <p:spPr>
          <a:xfrm>
            <a:off x="2342500" y="3653859"/>
            <a:ext cx="1755936" cy="5599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OPORTUNIDADES</a:t>
            </a:r>
            <a:endParaRPr sz="1600" b="1" dirty="0">
              <a:solidFill>
                <a:srgbClr val="FF0000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 rot="5400000">
            <a:off x="6489627" y="2887366"/>
            <a:ext cx="500400" cy="1694800"/>
          </a:xfrm>
          <a:prstGeom prst="rtTriangl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7" name="Google Shape;67;p13"/>
          <p:cNvSpPr txBox="1"/>
          <p:nvPr/>
        </p:nvSpPr>
        <p:spPr>
          <a:xfrm>
            <a:off x="5834622" y="3379476"/>
            <a:ext cx="1768391" cy="5948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1600" b="1" dirty="0">
                <a:solidFill>
                  <a:srgbClr val="FF0000"/>
                </a:solidFill>
              </a:rPr>
              <a:t>AMEAÇAS</a:t>
            </a:r>
            <a:endParaRPr sz="1600" b="1" dirty="0">
              <a:solidFill>
                <a:srgbClr val="FF0000"/>
              </a:solidFill>
            </a:endParaRPr>
          </a:p>
        </p:txBody>
      </p:sp>
      <p:sp>
        <p:nvSpPr>
          <p:cNvPr id="68" name="Google Shape;68;p13"/>
          <p:cNvSpPr/>
          <p:nvPr/>
        </p:nvSpPr>
        <p:spPr>
          <a:xfrm rot="5400000">
            <a:off x="6458027" y="14245"/>
            <a:ext cx="563600" cy="1694800"/>
          </a:xfrm>
          <a:prstGeom prst="rtTriangl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9" name="Google Shape;69;p13"/>
          <p:cNvSpPr txBox="1"/>
          <p:nvPr/>
        </p:nvSpPr>
        <p:spPr>
          <a:xfrm>
            <a:off x="5865567" y="509020"/>
            <a:ext cx="1678223" cy="5940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1600" b="1" dirty="0">
                <a:solidFill>
                  <a:srgbClr val="FF0000"/>
                </a:solidFill>
              </a:rPr>
              <a:t>FRAQUEZAS</a:t>
            </a:r>
            <a:endParaRPr sz="1600" b="1" dirty="0">
              <a:solidFill>
                <a:srgbClr val="FF0000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063818" y="1146371"/>
            <a:ext cx="3608678" cy="252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suas forças?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Em que você é melhor que os demais que são sua referência?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suas capacidades que o distingue dos demais?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as forças que os outros enxergam em você?</a:t>
            </a:r>
            <a:endParaRPr sz="1400" b="1" dirty="0">
              <a:solidFill>
                <a:srgbClr val="FFFFFF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5595911" y="1083496"/>
            <a:ext cx="3626800" cy="2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suas fraquezas?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Em que você se considera inferior aos demais que são sua referência 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O que se pode melhorar?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as fraquezas que os outros enxergam em você?</a:t>
            </a:r>
            <a:endParaRPr sz="1400" b="1" dirty="0">
              <a:solidFill>
                <a:srgbClr val="FFFFFF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2308693" y="4242179"/>
            <a:ext cx="3626800" cy="2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condições ou acontecimentos externos podem te impactar positivamente?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são as oportunidades externas disponíveis?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Algumas oportunidades são potencializadas por suas forças? Quais especificamente?</a:t>
            </a:r>
            <a:endParaRPr sz="1400" b="1" dirty="0">
              <a:solidFill>
                <a:srgbClr val="FFFFFF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6215952" y="4295356"/>
            <a:ext cx="3626800" cy="2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Quais condições ou acontecimentos externos podem te impactar negativamente?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O que poderá te impactar como resultado de ações dos demais que são sua referência?</a:t>
            </a:r>
            <a:br>
              <a:rPr lang="pt-BR" sz="1400" b="1" dirty="0">
                <a:solidFill>
                  <a:srgbClr val="FFFFFF"/>
                </a:solidFill>
              </a:rPr>
            </a:br>
            <a:endParaRPr sz="14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400" b="1" dirty="0">
                <a:solidFill>
                  <a:srgbClr val="FFFFFF"/>
                </a:solidFill>
              </a:rPr>
              <a:t>Algumas ameaças são potencializadas por suas fraquezas? Quais especificamente?</a:t>
            </a:r>
            <a:endParaRPr sz="1400" b="1" dirty="0">
              <a:solidFill>
                <a:srgbClr val="FFFFFF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A576DA5-4C8F-482A-B28E-606B1A2F0729}"/>
              </a:ext>
            </a:extLst>
          </p:cNvPr>
          <p:cNvSpPr txBox="1"/>
          <p:nvPr/>
        </p:nvSpPr>
        <p:spPr>
          <a:xfrm>
            <a:off x="9968740" y="3000784"/>
            <a:ext cx="2064772" cy="35394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MATRIZ S.W.O.T (F.O.F.A)</a:t>
            </a:r>
          </a:p>
          <a:p>
            <a:endParaRPr lang="pt-BR" sz="1600" b="1" dirty="0"/>
          </a:p>
          <a:p>
            <a:pPr algn="ctr"/>
            <a:r>
              <a:rPr lang="pt-BR" sz="1600" b="1" dirty="0"/>
              <a:t>QUAL(IS) DIMENSÃO(ÕES) SE PRETENDE TRAÇAR AS LINHAS DE AÇÃO? </a:t>
            </a:r>
          </a:p>
          <a:p>
            <a:endParaRPr lang="pt-BR" sz="1600" b="1" dirty="0"/>
          </a:p>
          <a:p>
            <a:r>
              <a:rPr lang="pt-BR" sz="1600" dirty="0"/>
              <a:t>[ ] Formação de Pessoal</a:t>
            </a:r>
          </a:p>
          <a:p>
            <a:r>
              <a:rPr lang="pt-BR" sz="1600" dirty="0"/>
              <a:t>[ ] Pesquisa </a:t>
            </a:r>
          </a:p>
          <a:p>
            <a:r>
              <a:rPr lang="pt-BR" sz="1600" dirty="0"/>
              <a:t>[ ] Inovação </a:t>
            </a:r>
          </a:p>
          <a:p>
            <a:r>
              <a:rPr lang="pt-BR" sz="1600" dirty="0"/>
              <a:t>[ ] Impacto Social </a:t>
            </a:r>
          </a:p>
          <a:p>
            <a:r>
              <a:rPr lang="pt-BR" sz="1600" dirty="0"/>
              <a:t>[ ] Internacionalização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501F9C1-ABD5-40ED-8784-DBD52B9802BF}"/>
              </a:ext>
            </a:extLst>
          </p:cNvPr>
          <p:cNvSpPr/>
          <p:nvPr/>
        </p:nvSpPr>
        <p:spPr>
          <a:xfrm>
            <a:off x="9635387" y="699202"/>
            <a:ext cx="2336245" cy="166170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/>
          </a:p>
        </p:txBody>
      </p:sp>
      <p:sp>
        <p:nvSpPr>
          <p:cNvPr id="24" name="Google Shape;59;p13">
            <a:extLst>
              <a:ext uri="{FF2B5EF4-FFF2-40B4-BE49-F238E27FC236}">
                <a16:creationId xmlns:a16="http://schemas.microsoft.com/office/drawing/2014/main" id="{05E06153-7737-465B-9A96-36629D5D0C03}"/>
              </a:ext>
            </a:extLst>
          </p:cNvPr>
          <p:cNvSpPr txBox="1"/>
          <p:nvPr/>
        </p:nvSpPr>
        <p:spPr>
          <a:xfrm>
            <a:off x="9560954" y="68849"/>
            <a:ext cx="2310467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2000" b="1" dirty="0"/>
              <a:t>DESAFIOS E AÇÕES</a:t>
            </a:r>
            <a:endParaRPr sz="20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F7B68B-A6EB-466B-8B38-D837EC7DDF64}"/>
              </a:ext>
            </a:extLst>
          </p:cNvPr>
          <p:cNvSpPr txBox="1"/>
          <p:nvPr/>
        </p:nvSpPr>
        <p:spPr>
          <a:xfrm>
            <a:off x="9650780" y="823596"/>
            <a:ext cx="22793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+mj-lt"/>
              <a:buAutoNum type="arabicPeriod"/>
            </a:pPr>
            <a:r>
              <a:rPr lang="pt-BR" sz="2000" dirty="0"/>
              <a:t>Desafio A</a:t>
            </a:r>
          </a:p>
          <a:p>
            <a:pPr marL="457189" indent="-457189">
              <a:buFont typeface="+mj-lt"/>
              <a:buAutoNum type="arabicPeriod"/>
            </a:pPr>
            <a:r>
              <a:rPr lang="pt-BR" sz="2000" dirty="0"/>
              <a:t>Desafio B</a:t>
            </a:r>
          </a:p>
          <a:p>
            <a:pPr marL="457189" indent="-457189">
              <a:buFont typeface="+mj-lt"/>
              <a:buAutoNum type="arabicPeriod"/>
            </a:pPr>
            <a:r>
              <a:rPr lang="pt-BR" sz="2000" dirty="0"/>
              <a:t>...</a:t>
            </a:r>
          </a:p>
        </p:txBody>
      </p:sp>
      <p:sp>
        <p:nvSpPr>
          <p:cNvPr id="5" name="Elipse 4"/>
          <p:cNvSpPr/>
          <p:nvPr/>
        </p:nvSpPr>
        <p:spPr>
          <a:xfrm rot="18554513">
            <a:off x="542301" y="428676"/>
            <a:ext cx="1764273" cy="12201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MATRIZ SWOT (FOFA)</a:t>
            </a:r>
            <a:r>
              <a:rPr lang="pt-BR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415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8B51B87F-08AD-4D56-ADB5-26E7E8CCDB70}"/>
              </a:ext>
            </a:extLst>
          </p:cNvPr>
          <p:cNvSpPr/>
          <p:nvPr/>
        </p:nvSpPr>
        <p:spPr>
          <a:xfrm>
            <a:off x="1527744" y="639366"/>
            <a:ext cx="4429119" cy="3004800"/>
          </a:xfrm>
          <a:prstGeom prst="rect">
            <a:avLst/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71C00478-45FB-4BFE-B34E-6FB58E772863}"/>
              </a:ext>
            </a:extLst>
          </p:cNvPr>
          <p:cNvSpPr/>
          <p:nvPr/>
        </p:nvSpPr>
        <p:spPr>
          <a:xfrm>
            <a:off x="5956863" y="639366"/>
            <a:ext cx="4595239" cy="327162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 b="1" dirty="0"/>
          </a:p>
        </p:txBody>
      </p:sp>
      <p:sp>
        <p:nvSpPr>
          <p:cNvPr id="4" name="Google Shape;56;p13">
            <a:extLst>
              <a:ext uri="{FF2B5EF4-FFF2-40B4-BE49-F238E27FC236}">
                <a16:creationId xmlns:a16="http://schemas.microsoft.com/office/drawing/2014/main" id="{78EB5871-DE94-4F04-B3E9-CDB35F699644}"/>
              </a:ext>
            </a:extLst>
          </p:cNvPr>
          <p:cNvSpPr/>
          <p:nvPr/>
        </p:nvSpPr>
        <p:spPr>
          <a:xfrm>
            <a:off x="5956863" y="3853200"/>
            <a:ext cx="4595239" cy="30048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" name="Google Shape;57;p13">
            <a:extLst>
              <a:ext uri="{FF2B5EF4-FFF2-40B4-BE49-F238E27FC236}">
                <a16:creationId xmlns:a16="http://schemas.microsoft.com/office/drawing/2014/main" id="{450DCFB9-6BD1-4E69-BA75-D713D19E0CE9}"/>
              </a:ext>
            </a:extLst>
          </p:cNvPr>
          <p:cNvSpPr/>
          <p:nvPr/>
        </p:nvSpPr>
        <p:spPr>
          <a:xfrm>
            <a:off x="1527744" y="3644166"/>
            <a:ext cx="4452166" cy="3191997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" name="Google Shape;58;p13">
            <a:extLst>
              <a:ext uri="{FF2B5EF4-FFF2-40B4-BE49-F238E27FC236}">
                <a16:creationId xmlns:a16="http://schemas.microsoft.com/office/drawing/2014/main" id="{69EADC36-76BA-498A-94DF-DAC1F6335996}"/>
              </a:ext>
            </a:extLst>
          </p:cNvPr>
          <p:cNvSpPr txBox="1"/>
          <p:nvPr/>
        </p:nvSpPr>
        <p:spPr>
          <a:xfrm>
            <a:off x="3406692" y="66253"/>
            <a:ext cx="1657135" cy="48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b="1" dirty="0">
                <a:latin typeface="Garamond" panose="02020404030301010803" pitchFamily="18" charset="0"/>
              </a:rPr>
              <a:t>FAVORÁVEL</a:t>
            </a:r>
          </a:p>
        </p:txBody>
      </p:sp>
      <p:sp>
        <p:nvSpPr>
          <p:cNvPr id="7" name="Google Shape;59;p13">
            <a:extLst>
              <a:ext uri="{FF2B5EF4-FFF2-40B4-BE49-F238E27FC236}">
                <a16:creationId xmlns:a16="http://schemas.microsoft.com/office/drawing/2014/main" id="{4660106B-D88B-40B2-B649-4F263DAAE465}"/>
              </a:ext>
            </a:extLst>
          </p:cNvPr>
          <p:cNvSpPr txBox="1"/>
          <p:nvPr/>
        </p:nvSpPr>
        <p:spPr>
          <a:xfrm>
            <a:off x="7909915" y="76647"/>
            <a:ext cx="2416910" cy="48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b="1" dirty="0">
                <a:latin typeface="Garamond" panose="02020404030301010803" pitchFamily="18" charset="0"/>
              </a:rPr>
              <a:t>DESFAVORÁVEL</a:t>
            </a:r>
          </a:p>
        </p:txBody>
      </p:sp>
      <p:sp>
        <p:nvSpPr>
          <p:cNvPr id="9" name="Google Shape;61;p13">
            <a:extLst>
              <a:ext uri="{FF2B5EF4-FFF2-40B4-BE49-F238E27FC236}">
                <a16:creationId xmlns:a16="http://schemas.microsoft.com/office/drawing/2014/main" id="{9C108DE8-D028-4AFB-9946-A33F1C2128F5}"/>
              </a:ext>
            </a:extLst>
          </p:cNvPr>
          <p:cNvSpPr txBox="1"/>
          <p:nvPr/>
        </p:nvSpPr>
        <p:spPr>
          <a:xfrm>
            <a:off x="1517412" y="46"/>
            <a:ext cx="1701281" cy="6344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Forças</a:t>
            </a:r>
            <a:endParaRPr sz="2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Google Shape;63;p13">
            <a:extLst>
              <a:ext uri="{FF2B5EF4-FFF2-40B4-BE49-F238E27FC236}">
                <a16:creationId xmlns:a16="http://schemas.microsoft.com/office/drawing/2014/main" id="{97926449-8B05-4378-BEA2-660ED02A8DAA}"/>
              </a:ext>
            </a:extLst>
          </p:cNvPr>
          <p:cNvSpPr txBox="1"/>
          <p:nvPr/>
        </p:nvSpPr>
        <p:spPr>
          <a:xfrm rot="-5400000">
            <a:off x="349257" y="1975927"/>
            <a:ext cx="1497545" cy="48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b="1" dirty="0">
                <a:latin typeface="Garamond" panose="02020404030301010803" pitchFamily="18" charset="0"/>
              </a:rPr>
              <a:t>INTERNO</a:t>
            </a:r>
            <a:endParaRPr sz="1600" b="1" dirty="0">
              <a:latin typeface="Garamond" panose="02020404030301010803" pitchFamily="18" charset="0"/>
            </a:endParaRPr>
          </a:p>
        </p:txBody>
      </p:sp>
      <p:sp>
        <p:nvSpPr>
          <p:cNvPr id="12" name="Google Shape;64;p13">
            <a:extLst>
              <a:ext uri="{FF2B5EF4-FFF2-40B4-BE49-F238E27FC236}">
                <a16:creationId xmlns:a16="http://schemas.microsoft.com/office/drawing/2014/main" id="{ACD588F7-F243-4643-91B5-41FBE94115FB}"/>
              </a:ext>
            </a:extLst>
          </p:cNvPr>
          <p:cNvSpPr txBox="1"/>
          <p:nvPr/>
        </p:nvSpPr>
        <p:spPr>
          <a:xfrm rot="-5400000">
            <a:off x="349256" y="4906087"/>
            <a:ext cx="1497546" cy="48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pt-BR" b="1" dirty="0">
                <a:latin typeface="Garamond" panose="02020404030301010803" pitchFamily="18" charset="0"/>
              </a:rPr>
              <a:t>EXTERNO</a:t>
            </a:r>
            <a:endParaRPr lang="pt-BR" sz="1600" b="1" dirty="0">
              <a:latin typeface="Garamond" panose="02020404030301010803" pitchFamily="18" charset="0"/>
            </a:endParaRPr>
          </a:p>
        </p:txBody>
      </p:sp>
      <p:sp>
        <p:nvSpPr>
          <p:cNvPr id="13" name="Google Shape;65;p13">
            <a:extLst>
              <a:ext uri="{FF2B5EF4-FFF2-40B4-BE49-F238E27FC236}">
                <a16:creationId xmlns:a16="http://schemas.microsoft.com/office/drawing/2014/main" id="{7E6F1249-6141-40DB-B439-92BE61A1B74A}"/>
              </a:ext>
            </a:extLst>
          </p:cNvPr>
          <p:cNvSpPr txBox="1"/>
          <p:nvPr/>
        </p:nvSpPr>
        <p:spPr>
          <a:xfrm>
            <a:off x="1547229" y="3644166"/>
            <a:ext cx="2027033" cy="68266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Oportunidades</a:t>
            </a:r>
            <a:endParaRPr sz="20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Google Shape;67;p13">
            <a:extLst>
              <a:ext uri="{FF2B5EF4-FFF2-40B4-BE49-F238E27FC236}">
                <a16:creationId xmlns:a16="http://schemas.microsoft.com/office/drawing/2014/main" id="{5FC0CFAE-9CAC-445E-9509-757D153B0A09}"/>
              </a:ext>
            </a:extLst>
          </p:cNvPr>
          <p:cNvSpPr txBox="1"/>
          <p:nvPr/>
        </p:nvSpPr>
        <p:spPr>
          <a:xfrm>
            <a:off x="5947599" y="3832140"/>
            <a:ext cx="1825344" cy="62130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Ameaças</a:t>
            </a:r>
            <a:endParaRPr sz="24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Google Shape;69;p13">
            <a:extLst>
              <a:ext uri="{FF2B5EF4-FFF2-40B4-BE49-F238E27FC236}">
                <a16:creationId xmlns:a16="http://schemas.microsoft.com/office/drawing/2014/main" id="{FFF9A1EE-79FF-4A17-99E7-8B8D407CFC51}"/>
              </a:ext>
            </a:extLst>
          </p:cNvPr>
          <p:cNvSpPr txBox="1"/>
          <p:nvPr/>
        </p:nvSpPr>
        <p:spPr>
          <a:xfrm>
            <a:off x="6012643" y="3313"/>
            <a:ext cx="1798290" cy="63115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Fraquezas</a:t>
            </a:r>
            <a:endParaRPr sz="24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8" name="Google Shape;70;p13">
            <a:extLst>
              <a:ext uri="{FF2B5EF4-FFF2-40B4-BE49-F238E27FC236}">
                <a16:creationId xmlns:a16="http://schemas.microsoft.com/office/drawing/2014/main" id="{11247927-669E-4A30-8F4B-8A61EFD0B8AC}"/>
              </a:ext>
            </a:extLst>
          </p:cNvPr>
          <p:cNvSpPr txBox="1"/>
          <p:nvPr/>
        </p:nvSpPr>
        <p:spPr>
          <a:xfrm>
            <a:off x="1015790" y="539266"/>
            <a:ext cx="4977064" cy="3406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Boa infraestrutura (Internet, sala de aula, secretaria, núcleos de pesquisa)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Boa relação com a comunidade local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Qualificação do corpo docente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Regularidade no processo de admissão de alunos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Atratividade do curso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</a:rPr>
              <a:t>Realizar 2 qualificações (M + D)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9" name="Google Shape;71;p13">
            <a:extLst>
              <a:ext uri="{FF2B5EF4-FFF2-40B4-BE49-F238E27FC236}">
                <a16:creationId xmlns:a16="http://schemas.microsoft.com/office/drawing/2014/main" id="{B5E076FD-4BEA-407F-82F1-1138C88AE594}"/>
              </a:ext>
            </a:extLst>
          </p:cNvPr>
          <p:cNvSpPr txBox="1"/>
          <p:nvPr/>
        </p:nvSpPr>
        <p:spPr>
          <a:xfrm>
            <a:off x="5978842" y="769386"/>
            <a:ext cx="4601695" cy="3073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Alto tempo de titulação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Concentração da produção científica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Linhas de pesquisa desequilibradas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Produção acadêmica autoral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Tempo de conclusão do curso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Orientações concentradas em poucos docentes</a:t>
            </a: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>
              <a:lnSpc>
                <a:spcPts val="1520"/>
              </a:lnSpc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Produção  acadêmica em periódicos nacionais</a:t>
            </a:r>
            <a:endParaRPr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Google Shape;72;p13">
            <a:extLst>
              <a:ext uri="{FF2B5EF4-FFF2-40B4-BE49-F238E27FC236}">
                <a16:creationId xmlns:a16="http://schemas.microsoft.com/office/drawing/2014/main" id="{6804BA68-D902-492C-8863-D6F48BE2C553}"/>
              </a:ext>
            </a:extLst>
          </p:cNvPr>
          <p:cNvSpPr txBox="1"/>
          <p:nvPr/>
        </p:nvSpPr>
        <p:spPr>
          <a:xfrm>
            <a:off x="1141750" y="4204871"/>
            <a:ext cx="4712191" cy="2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Espaço para ampliar relação com empresas locais e governo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IES da região interessadas em parceria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Font typeface="Arial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Inserção internacional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solidFill>
                  <a:srgbClr val="FFFFFF"/>
                </a:solidFill>
                <a:latin typeface="Comic Sans MS" panose="030F0702030302020204" pitchFamily="66" charset="0"/>
              </a:rPr>
              <a:t>Estabelecimento de intercâmbio com IES internacionais</a:t>
            </a:r>
            <a:endParaRPr sz="1600" b="1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Google Shape;73;p13">
            <a:extLst>
              <a:ext uri="{FF2B5EF4-FFF2-40B4-BE49-F238E27FC236}">
                <a16:creationId xmlns:a16="http://schemas.microsoft.com/office/drawing/2014/main" id="{BB9DF1B3-E85E-4314-AE0D-65958B35C313}"/>
              </a:ext>
            </a:extLst>
          </p:cNvPr>
          <p:cNvSpPr txBox="1"/>
          <p:nvPr/>
        </p:nvSpPr>
        <p:spPr>
          <a:xfrm>
            <a:off x="5532561" y="4404130"/>
            <a:ext cx="4279467" cy="2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latin typeface="Comic Sans MS" panose="030F0702030302020204" pitchFamily="66" charset="0"/>
              </a:rPr>
              <a:t>Redução do número de bolsas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latin typeface="Comic Sans MS" panose="030F0702030302020204" pitchFamily="66" charset="0"/>
              </a:rPr>
              <a:t>Redução do ingresso de novos estudantes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latin typeface="Comic Sans MS" panose="030F0702030302020204" pitchFamily="66" charset="0"/>
              </a:rPr>
              <a:t>Aposentadorias de docentes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r>
              <a:rPr lang="pt-BR" sz="1600" b="1" dirty="0">
                <a:latin typeface="Comic Sans MS" panose="030F0702030302020204" pitchFamily="66" charset="0"/>
              </a:rPr>
              <a:t>Quadro docente reduzido</a:t>
            </a: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lang="pt-BR" sz="1600" b="1" dirty="0">
              <a:latin typeface="Comic Sans MS" panose="030F0702030302020204" pitchFamily="66" charset="0"/>
            </a:endParaRPr>
          </a:p>
          <a:p>
            <a:pPr marL="609585" indent="-380990">
              <a:buClr>
                <a:srgbClr val="FFFFFF"/>
              </a:buClr>
              <a:buSzPts val="900"/>
              <a:buChar char="-"/>
            </a:pPr>
            <a:endParaRPr sz="1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324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rufa de chocolate em forma de coração">
            <a:extLst>
              <a:ext uri="{FF2B5EF4-FFF2-40B4-BE49-F238E27FC236}">
                <a16:creationId xmlns:a16="http://schemas.microsoft.com/office/drawing/2014/main" id="{C060CA52-70A9-AC3C-1C78-E4E1E91B01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0" t="5848" r="19142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9A3378-723F-CF09-502B-F4E6FE26B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Grata pela </a:t>
            </a:r>
            <a:r>
              <a:rPr lang="en-US" sz="4800" dirty="0" err="1"/>
              <a:t>atenção</a:t>
            </a:r>
            <a:endParaRPr lang="en-US" sz="4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A14BFD-A847-C09D-0877-6C9AB4993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/>
              <a:t>chrismuratori@uol.com.br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5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422C12B0-BABE-8F2F-E409-C4058C71F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" y="0"/>
            <a:ext cx="12191237" cy="6858000"/>
          </a:xfrm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756350"/>
              </p:ext>
            </p:extLst>
          </p:nvPr>
        </p:nvGraphicFramePr>
        <p:xfrm>
          <a:off x="832081" y="309730"/>
          <a:ext cx="4968952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7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pt-BR" sz="2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Ano de início do Mestrado: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rPr>
                        <a:t>2009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pt-BR" sz="2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Ano de início do Doutorado:  </a:t>
                      </a:r>
                      <a:endParaRPr lang="pt-BR" sz="2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latin typeface="Arial Narrow" panose="020B0606020202030204" pitchFamily="34" charset="0"/>
                        </a:rPr>
                        <a:t>2015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Total de Mestres titulados: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latin typeface="Arial Narrow" panose="020B0606020202030204" pitchFamily="34" charset="0"/>
                        </a:rPr>
                        <a:t>103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Total de Doutores titulados: 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latin typeface="Arial Narrow" panose="020B0606020202030204" pitchFamily="34" charset="0"/>
                        </a:rPr>
                        <a:t>40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196319"/>
              </p:ext>
            </p:extLst>
          </p:nvPr>
        </p:nvGraphicFramePr>
        <p:xfrm>
          <a:off x="6343883" y="309730"/>
          <a:ext cx="5161118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0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Período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NOTA Capes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2022-2024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2017-2021</a:t>
                      </a:r>
                      <a:endParaRPr lang="pt-BR" sz="2000" dirty="0">
                        <a:solidFill>
                          <a:schemeClr val="tx2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2013-2016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33482"/>
              </p:ext>
            </p:extLst>
          </p:nvPr>
        </p:nvGraphicFramePr>
        <p:xfrm>
          <a:off x="619427" y="2484120"/>
          <a:ext cx="10928559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3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1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9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51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85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10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831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633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5818"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Período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Total Doc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NDP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*JDP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Col</a:t>
                      </a:r>
                      <a:endParaRPr lang="pt-BR" sz="20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Vis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Alunos Mestrado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Alunos Doutorado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Mestres titulados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Doutores titulados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2022-2024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800" b="0" i="0" u="none" strike="noStrike" kern="1200" cap="none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2017-2021</a:t>
                      </a:r>
                      <a:endParaRPr lang="pt-BR" sz="2000" dirty="0">
                        <a:solidFill>
                          <a:schemeClr val="tx2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</a:t>
                      </a:r>
                      <a:endParaRPr lang="pt-BR" sz="1800" b="0" i="0" u="none" strike="noStrike" kern="1200" cap="none" dirty="0">
                        <a:solidFill>
                          <a:srgbClr val="0070C0"/>
                        </a:solidFill>
                        <a:latin typeface="Arial Narrow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pt-BR" sz="1800" b="0" i="0" u="none" strike="noStrike" kern="1200" cap="none" dirty="0">
                          <a:solidFill>
                            <a:srgbClr val="0070C0"/>
                          </a:solidFill>
                          <a:latin typeface="Arial Narrow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2013-2016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19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16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03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0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57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18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51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Arial Narrow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70C0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0</a:t>
                      </a:r>
                      <a:endParaRPr dirty="0"/>
                    </a:p>
                  </a:txBody>
                  <a:tcPr marL="91450" marR="91450" marT="45700" marB="4570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5673212" y="4500730"/>
            <a:ext cx="587477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err="1"/>
              <a:t>Doc</a:t>
            </a:r>
            <a:r>
              <a:rPr lang="pt-BR" dirty="0"/>
              <a:t> = docentes, NDP = número de docentes permanentes, JPD = número de jovens docentes permanentes,  </a:t>
            </a:r>
            <a:r>
              <a:rPr lang="pt-BR" dirty="0" err="1"/>
              <a:t>Col</a:t>
            </a:r>
            <a:r>
              <a:rPr lang="pt-BR" dirty="0"/>
              <a:t> = número de docentes colaboradores,  Vis = número de docentes visitantes</a:t>
            </a:r>
            <a:r>
              <a:rPr lang="pt-BR" sz="2000" dirty="0"/>
              <a:t>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57317" y="5951929"/>
            <a:ext cx="7443018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% de DP com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atuação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como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DP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em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outro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Programa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de PG no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quadriênio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anterior  =    </a:t>
            </a:r>
          </a:p>
          <a:p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% de doc.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colaboradores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e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visitantes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em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relação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ao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corpo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DP no </a:t>
            </a:r>
            <a:r>
              <a:rPr lang="en-US" dirty="0" err="1">
                <a:solidFill>
                  <a:srgbClr val="002060"/>
                </a:solidFill>
                <a:latin typeface="Arial Narrow" panose="020B0606020202030204" pitchFamily="34" charset="0"/>
              </a:rPr>
              <a:t>quadriênio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</a:rPr>
              <a:t> anterior =   </a:t>
            </a:r>
            <a:endParaRPr lang="pt-BR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5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DFC776-E717-28C4-C8A4-423BCA30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pt-BR" sz="3600" dirty="0">
                <a:solidFill>
                  <a:schemeClr val="tx2"/>
                </a:solidFill>
              </a:rPr>
              <a:t>Avaliação geral da CAPES foi realizada em três eixos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7646CF-83FA-8B29-E475-EC6D977D3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88557"/>
            <a:ext cx="5017432" cy="3872572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pt-BR" dirty="0">
                <a:solidFill>
                  <a:schemeClr val="tx2"/>
                </a:solidFill>
              </a:rPr>
              <a:t>Programa</a:t>
            </a:r>
          </a:p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pt-BR" dirty="0">
                <a:solidFill>
                  <a:schemeClr val="tx2"/>
                </a:solidFill>
              </a:rPr>
              <a:t>Formação</a:t>
            </a:r>
          </a:p>
          <a:p>
            <a:pPr marL="514350" indent="-514350">
              <a:lnSpc>
                <a:spcPct val="260000"/>
              </a:lnSpc>
              <a:buFont typeface="+mj-lt"/>
              <a:buAutoNum type="arabicPeriod"/>
            </a:pPr>
            <a:r>
              <a:rPr lang="pt-BR" dirty="0">
                <a:solidFill>
                  <a:schemeClr val="tx2"/>
                </a:solidFill>
              </a:rPr>
              <a:t>Impacto na sociedade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Marca de seleção">
            <a:extLst>
              <a:ext uri="{FF2B5EF4-FFF2-40B4-BE49-F238E27FC236}">
                <a16:creationId xmlns:a16="http://schemas.microsoft.com/office/drawing/2014/main" id="{8FFB54B0-89C7-E9D5-21BB-6799C4DE3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41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7B0BAF-2E85-79B7-331A-F777ED3D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640823"/>
            <a:ext cx="3837759" cy="5583148"/>
          </a:xfrm>
        </p:spPr>
        <p:txBody>
          <a:bodyPr anchor="ctr">
            <a:normAutofit/>
          </a:bodyPr>
          <a:lstStyle/>
          <a:p>
            <a:r>
              <a:rPr lang="pt-BR" sz="5400" dirty="0"/>
              <a:t>Avaliação geral do programa</a:t>
            </a:r>
            <a:br>
              <a:rPr lang="pt-BR" sz="5400" dirty="0"/>
            </a:br>
            <a:r>
              <a:rPr lang="pt-BR" sz="5400" dirty="0"/>
              <a:t> (2022-2024)</a:t>
            </a:r>
            <a:br>
              <a:rPr lang="pt-BR" sz="5400" dirty="0"/>
            </a:br>
            <a:r>
              <a:rPr lang="pt-BR" sz="5400" dirty="0"/>
              <a:t> </a:t>
            </a:r>
            <a:r>
              <a:rPr lang="pt-BR" sz="5400" b="1" dirty="0">
                <a:solidFill>
                  <a:srgbClr val="0000FF"/>
                </a:solidFill>
              </a:rPr>
              <a:t>Bom</a:t>
            </a: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B6F343D-5DBA-A481-1F70-D1586480F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121981"/>
              </p:ext>
            </p:extLst>
          </p:nvPr>
        </p:nvGraphicFramePr>
        <p:xfrm>
          <a:off x="4269559" y="271850"/>
          <a:ext cx="7827706" cy="6425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276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1D3707-B371-6677-BACF-E298B346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39" y="234248"/>
            <a:ext cx="6172200" cy="1325563"/>
          </a:xfrm>
        </p:spPr>
        <p:txBody>
          <a:bodyPr/>
          <a:lstStyle/>
          <a:p>
            <a:r>
              <a:rPr lang="pt-BR" b="1" dirty="0">
                <a:latin typeface="+mn-lt"/>
              </a:rPr>
              <a:t>1. </a:t>
            </a:r>
            <a:r>
              <a:rPr lang="pt-BR" b="1" dirty="0">
                <a:latin typeface="+mn-lt"/>
                <a:cs typeface="Calibri" panose="020F0502020204030204" pitchFamily="34" charset="0"/>
              </a:rPr>
              <a:t>PROGRAMA</a:t>
            </a:r>
            <a:endParaRPr lang="pt-BR" dirty="0"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FD4E5F4-8CB6-165E-6B4F-1D95635C13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52240103"/>
              </p:ext>
            </p:extLst>
          </p:nvPr>
        </p:nvGraphicFramePr>
        <p:xfrm>
          <a:off x="4800603" y="24183"/>
          <a:ext cx="7391397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035">
                  <a:extLst>
                    <a:ext uri="{9D8B030D-6E8A-4147-A177-3AD203B41FA5}">
                      <a16:colId xmlns:a16="http://schemas.microsoft.com/office/drawing/2014/main" val="2183023809"/>
                    </a:ext>
                  </a:extLst>
                </a:gridCol>
                <a:gridCol w="1103072">
                  <a:extLst>
                    <a:ext uri="{9D8B030D-6E8A-4147-A177-3AD203B41FA5}">
                      <a16:colId xmlns:a16="http://schemas.microsoft.com/office/drawing/2014/main" val="2885850420"/>
                    </a:ext>
                  </a:extLst>
                </a:gridCol>
                <a:gridCol w="1020625">
                  <a:extLst>
                    <a:ext uri="{9D8B030D-6E8A-4147-A177-3AD203B41FA5}">
                      <a16:colId xmlns:a16="http://schemas.microsoft.com/office/drawing/2014/main" val="3852717001"/>
                    </a:ext>
                  </a:extLst>
                </a:gridCol>
                <a:gridCol w="1289244">
                  <a:extLst>
                    <a:ext uri="{9D8B030D-6E8A-4147-A177-3AD203B41FA5}">
                      <a16:colId xmlns:a16="http://schemas.microsoft.com/office/drawing/2014/main" val="587245615"/>
                    </a:ext>
                  </a:extLst>
                </a:gridCol>
                <a:gridCol w="960997">
                  <a:extLst>
                    <a:ext uri="{9D8B030D-6E8A-4147-A177-3AD203B41FA5}">
                      <a16:colId xmlns:a16="http://schemas.microsoft.com/office/drawing/2014/main" val="3290865015"/>
                    </a:ext>
                  </a:extLst>
                </a:gridCol>
                <a:gridCol w="1273424">
                  <a:extLst>
                    <a:ext uri="{9D8B030D-6E8A-4147-A177-3AD203B41FA5}">
                      <a16:colId xmlns:a16="http://schemas.microsoft.com/office/drawing/2014/main" val="3875456261"/>
                    </a:ext>
                  </a:extLst>
                </a:gridCol>
              </a:tblGrid>
              <a:tr h="4611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/>
                        <a:t>Itens de Avaliação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/>
                        <a:t>Peso</a:t>
                      </a:r>
                    </a:p>
                    <a:p>
                      <a:endParaRPr lang="pt-BR" sz="28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Avaliação</a:t>
                      </a:r>
                      <a:endParaRPr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32603"/>
                  </a:ext>
                </a:extLst>
              </a:tr>
              <a:tr h="796476">
                <a:tc>
                  <a:txBody>
                    <a:bodyPr/>
                    <a:lstStyle/>
                    <a:p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Fraco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Regular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Bom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Muito bom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89371"/>
                  </a:ext>
                </a:extLst>
              </a:tr>
              <a:tr h="4611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35,0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119773"/>
                  </a:ext>
                </a:extLst>
              </a:tr>
              <a:tr h="461114">
                <a:tc>
                  <a:txBody>
                    <a:bodyPr/>
                    <a:lstStyle/>
                    <a:p>
                      <a:r>
                        <a:rPr lang="pt-BR" sz="2800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35,0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327922"/>
                  </a:ext>
                </a:extLst>
              </a:tr>
              <a:tr h="461114">
                <a:tc>
                  <a:txBody>
                    <a:bodyPr/>
                    <a:lstStyle/>
                    <a:p>
                      <a:r>
                        <a:rPr lang="pt-BR" sz="2800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558653"/>
                  </a:ext>
                </a:extLst>
              </a:tr>
              <a:tr h="461114">
                <a:tc>
                  <a:txBody>
                    <a:bodyPr/>
                    <a:lstStyle/>
                    <a:p>
                      <a:r>
                        <a:rPr lang="pt-BR" sz="2800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15,0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916723"/>
                  </a:ext>
                </a:extLst>
              </a:tr>
              <a:tr h="461114">
                <a:tc>
                  <a:txBody>
                    <a:bodyPr/>
                    <a:lstStyle/>
                    <a:p>
                      <a:r>
                        <a:rPr lang="pt-BR" sz="28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>
                          <a:solidFill>
                            <a:srgbClr val="0000FF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18875"/>
                  </a:ext>
                </a:extLst>
              </a:tr>
            </a:tbl>
          </a:graphicData>
        </a:graphic>
      </p:graphicFrame>
      <p:graphicFrame>
        <p:nvGraphicFramePr>
          <p:cNvPr id="25" name="Espaço Reservado para Conteúdo 24">
            <a:extLst>
              <a:ext uri="{FF2B5EF4-FFF2-40B4-BE49-F238E27FC236}">
                <a16:creationId xmlns:a16="http://schemas.microsoft.com/office/drawing/2014/main" id="{77FB0ED8-23E8-7A96-BE1C-7C1BB4A99F6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51622317"/>
              </p:ext>
            </p:extLst>
          </p:nvPr>
        </p:nvGraphicFramePr>
        <p:xfrm>
          <a:off x="0" y="2693773"/>
          <a:ext cx="4800603" cy="4164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035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PROGRAMA</a:t>
            </a: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455435"/>
              </p:ext>
            </p:extLst>
          </p:nvPr>
        </p:nvGraphicFramePr>
        <p:xfrm>
          <a:off x="509286" y="2832622"/>
          <a:ext cx="1084451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056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1.1.1 Adequação das quatro linhas de Pesquisa do PPGAN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1.1.2 Formação acadêmica, disciplinas de concentração de área, demais obrigatórias e atividades complementares, quanto a suas ementas, atualizações e aderências as Linhas de Pesquisa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1.1.3 A descrição sem detalhamentos específicos da infraestrutura para as atividades de formação e de pesquisa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203076"/>
            <a:ext cx="747324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1.1 </a:t>
            </a:r>
            <a:r>
              <a:rPr lang="pt-BR" sz="2400" dirty="0">
                <a:highlight>
                  <a:srgbClr val="FFFF00"/>
                </a:highlight>
              </a:rPr>
              <a:t>Articulação, aderência e atualização das áreas de concentração, linhas de pesquisa</a:t>
            </a:r>
            <a:r>
              <a:rPr lang="pt-BR" sz="2400" dirty="0"/>
              <a:t>, </a:t>
            </a:r>
            <a:r>
              <a:rPr lang="pt-BR" sz="2400" dirty="0">
                <a:highlight>
                  <a:srgbClr val="FFFF00"/>
                </a:highlight>
              </a:rPr>
              <a:t>projetos em andamento e estrutura curricular,</a:t>
            </a:r>
            <a:r>
              <a:rPr lang="pt-BR" sz="2400" dirty="0"/>
              <a:t> bem como a infraestrutura disponível, em relação aos objetivos, missão e modalidade do programa </a:t>
            </a:r>
            <a:r>
              <a:rPr lang="pt-BR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REGULAR</a:t>
            </a:r>
            <a:endParaRPr lang="pt-BR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3126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PROGRAMA</a:t>
            </a: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912422"/>
              </p:ext>
            </p:extLst>
          </p:nvPr>
        </p:nvGraphicFramePr>
        <p:xfrm>
          <a:off x="544010" y="2277038"/>
          <a:ext cx="10844516" cy="3124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056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800" dirty="0"/>
                        <a:t>1.2.1  Docentes Permanentes (DP) tem formação, perfil acadêmico, área de atuação e experiência coerentes para as atividades acadêmicas e para o desenvolvimento dos Projetos de Pesquisa da proposta do PPG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1.2.2 Experiência acadêmica do corpo de DP insuficiente pela mediana do  índice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FF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pt-BR" sz="1800" dirty="0"/>
                        <a:t>1.2.3. Programa com 89,75 % de DP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00FF"/>
                          </a:highlight>
                        </a:rPr>
                        <a:t>X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39562" y="265692"/>
            <a:ext cx="74732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1.2. </a:t>
            </a:r>
            <a:r>
              <a:rPr lang="pt-BR" sz="2400" b="1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Perfil do corpo docente</a:t>
            </a:r>
            <a:r>
              <a:rPr lang="pt-BR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, e sua compatibilidade e adequação à Proposta do Programa.</a:t>
            </a:r>
          </a:p>
          <a:p>
            <a:r>
              <a:rPr lang="pt-BR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Conceito: </a:t>
            </a:r>
            <a:r>
              <a:rPr lang="pt-BR" sz="2400" b="1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Bom satisfatório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44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30E76DF3-E0CA-E7E1-E2E3-58395EC8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937" y="203076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Calibri" panose="020F0502020204030204" pitchFamily="34" charset="0"/>
                <a:cs typeface="Calibri" panose="020F0502020204030204" pitchFamily="34" charset="0"/>
              </a:rPr>
              <a:t>1. PROGRAMA</a:t>
            </a: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BE220B9D-F048-BB87-9D05-76016F07D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628098"/>
              </p:ext>
            </p:extLst>
          </p:nvPr>
        </p:nvGraphicFramePr>
        <p:xfrm>
          <a:off x="544010" y="2277038"/>
          <a:ext cx="10844516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056">
                  <a:extLst>
                    <a:ext uri="{9D8B030D-6E8A-4147-A177-3AD203B41FA5}">
                      <a16:colId xmlns:a16="http://schemas.microsoft.com/office/drawing/2014/main" val="229717866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810684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4192605596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3320807723"/>
                    </a:ext>
                  </a:extLst>
                </a:gridCol>
                <a:gridCol w="1391615">
                  <a:extLst>
                    <a:ext uri="{9D8B030D-6E8A-4147-A177-3AD203B41FA5}">
                      <a16:colId xmlns:a16="http://schemas.microsoft.com/office/drawing/2014/main" val="2359207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Itens de Avaliação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Fraco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Regular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Muito bom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903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1.3.1. A participação de docentes permanentes e discentes do Programa em eventos técnico-científico regionais, nacionais e/ou internacionais (organização, membro, palestrante, apresentação de trabalhos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9726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1.3.2. O Planejamento do Programa quanto às ações e às políticas de apoio a pesquisa, extensão e inovação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171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pt-BR" sz="1800" dirty="0"/>
                        <a:t>1.3.3. O Planejamento do Programa quanto às ações e às políticas de apoio a pesquisa, extensão e inovação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9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1.3.4. O Planejamento do Programa, quanto ao alcance regional, nacional e internacional na formação e produção de conhecimento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highlight>
                            <a:srgbClr val="00FF00"/>
                          </a:highligh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198701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5CC4C9BA-19B8-BC60-8918-3AD3D586AE0C}"/>
              </a:ext>
            </a:extLst>
          </p:cNvPr>
          <p:cNvSpPr txBox="1"/>
          <p:nvPr/>
        </p:nvSpPr>
        <p:spPr>
          <a:xfrm>
            <a:off x="4516412" y="427741"/>
            <a:ext cx="747324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dirty="0"/>
              <a:t>1.3. </a:t>
            </a:r>
            <a:r>
              <a:rPr lang="pt-BR" sz="1800" dirty="0">
                <a:highlight>
                  <a:srgbClr val="FFFF00"/>
                </a:highlight>
              </a:rPr>
              <a:t>Planejamento estratégico do programa</a:t>
            </a:r>
            <a:r>
              <a:rPr lang="pt-BR" sz="1800" dirty="0"/>
              <a:t>, considerando também articulações com o planejamento estratégico da instituição, com vistas à gestão do seu </a:t>
            </a:r>
            <a:r>
              <a:rPr lang="pt-BR" sz="18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desenvolvimento futuro, adequação </a:t>
            </a:r>
            <a:r>
              <a:rPr lang="pt-BR" sz="1800" dirty="0"/>
              <a:t>e melhorias da infraestrutura e melhor formação de seus alunos, vinculada à produção intelectual –bibliográfica, técnica e/ou artística.</a:t>
            </a:r>
          </a:p>
          <a:p>
            <a:r>
              <a:rPr lang="pt-BR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Conceito: </a:t>
            </a:r>
            <a:r>
              <a:rPr lang="pt-BR" sz="18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BOM satisfatório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918CA83F-1E60-AB86-09BA-9D970E740637}"/>
              </a:ext>
            </a:extLst>
          </p:cNvPr>
          <p:cNvSpPr/>
          <p:nvPr/>
        </p:nvSpPr>
        <p:spPr>
          <a:xfrm>
            <a:off x="3905955" y="654756"/>
            <a:ext cx="474134" cy="282223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003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2518</TotalTime>
  <Words>3335</Words>
  <Application>Microsoft Office PowerPoint</Application>
  <PresentationFormat>Widescreen</PresentationFormat>
  <Paragraphs>518</Paragraphs>
  <Slides>29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6" baseType="lpstr">
      <vt:lpstr>Arial</vt:lpstr>
      <vt:lpstr>Arial Narrow</vt:lpstr>
      <vt:lpstr>Calibri</vt:lpstr>
      <vt:lpstr>Calibri Light</vt:lpstr>
      <vt:lpstr>Comic Sans MS</vt:lpstr>
      <vt:lpstr>Garamond</vt:lpstr>
      <vt:lpstr>Tema do Office</vt:lpstr>
      <vt:lpstr>Apresentação do PowerPoint</vt:lpstr>
      <vt:lpstr>Apresentação do PowerPoint</vt:lpstr>
      <vt:lpstr>Apresentação do PowerPoint</vt:lpstr>
      <vt:lpstr>Avaliação geral da CAPES foi realizada em três eixos</vt:lpstr>
      <vt:lpstr>Avaliação geral do programa  (2022-2024)  Bom</vt:lpstr>
      <vt:lpstr>1. PROGRAMA</vt:lpstr>
      <vt:lpstr>1. PROGRAMA</vt:lpstr>
      <vt:lpstr>1. PROGRAMA</vt:lpstr>
      <vt:lpstr>1. PROGRAMA</vt:lpstr>
      <vt:lpstr>1. PROGRAMA</vt:lpstr>
      <vt:lpstr>Sugestões da CAPES para melhorar a proposta do Programa</vt:lpstr>
      <vt:lpstr>2 - FORMAÇÃO</vt:lpstr>
      <vt:lpstr>2. FORMAÇÃO</vt:lpstr>
      <vt:lpstr>2. FORMAÇÃO</vt:lpstr>
      <vt:lpstr>2. FORMAÇÃO</vt:lpstr>
      <vt:lpstr>2. FORMAÇÃO</vt:lpstr>
      <vt:lpstr>2. FORMAÇÃO</vt:lpstr>
      <vt:lpstr>Ficha de Avaliação da CAPES quanto ao item Formação</vt:lpstr>
      <vt:lpstr>3 - IMPACTO NA SOCIEDADE</vt:lpstr>
      <vt:lpstr>3. IMPACTO NA SOCIEDADE</vt:lpstr>
      <vt:lpstr>3. IMPACTO NA SOCIEDADE</vt:lpstr>
      <vt:lpstr>3. IMPACTO NA SOCIEDADE</vt:lpstr>
      <vt:lpstr>3. IMPACTO NA SOCIEDADE</vt:lpstr>
      <vt:lpstr>3. IMPACTO NA SOCIEDADE</vt:lpstr>
      <vt:lpstr>3. IMPACTO NA SOCIEDADE</vt:lpstr>
      <vt:lpstr>Ficha de Avaliação da CAPES quanto ao item Impacto na Sociedade</vt:lpstr>
      <vt:lpstr>Apresentação do PowerPoint</vt:lpstr>
      <vt:lpstr>Apresentação do PowerPoint</vt:lpstr>
      <vt:lpstr>Grata pela atenção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</dc:creator>
  <cp:lastModifiedBy>Amilton Raposo</cp:lastModifiedBy>
  <cp:revision>45</cp:revision>
  <dcterms:created xsi:type="dcterms:W3CDTF">2024-05-12T23:38:08Z</dcterms:created>
  <dcterms:modified xsi:type="dcterms:W3CDTF">2024-06-24T22:17:37Z</dcterms:modified>
</cp:coreProperties>
</file>