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304" r:id="rId3"/>
    <p:sldId id="316" r:id="rId4"/>
    <p:sldId id="306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07" r:id="rId13"/>
    <p:sldId id="308" r:id="rId14"/>
    <p:sldId id="318" r:id="rId15"/>
    <p:sldId id="319" r:id="rId16"/>
    <p:sldId id="320" r:id="rId17"/>
    <p:sldId id="322" r:id="rId18"/>
    <p:sldId id="323" r:id="rId19"/>
    <p:sldId id="324" r:id="rId20"/>
    <p:sldId id="329" r:id="rId21"/>
    <p:sldId id="330" r:id="rId22"/>
    <p:sldId id="333" r:id="rId23"/>
    <p:sldId id="326" r:id="rId24"/>
    <p:sldId id="328" r:id="rId25"/>
    <p:sldId id="327" r:id="rId26"/>
    <p:sldId id="331" r:id="rId27"/>
    <p:sldId id="336" r:id="rId28"/>
    <p:sldId id="337" r:id="rId29"/>
    <p:sldId id="338" r:id="rId30"/>
    <p:sldId id="340" r:id="rId31"/>
    <p:sldId id="343" r:id="rId32"/>
    <p:sldId id="342" r:id="rId33"/>
    <p:sldId id="344" r:id="rId34"/>
    <p:sldId id="339" r:id="rId35"/>
    <p:sldId id="302" r:id="rId3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1959E31-D118-44C1-8A64-5AA428DC12BA}" type="datetimeFigureOut">
              <a:rPr lang="pt-BR" smtClean="0"/>
              <a:t>06/02/2018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E64D81D-61EE-4400-AFBB-F04C902A5FDB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Oliver_E._Williamson" TargetMode="External"/><Relationship Id="rId2" Type="http://schemas.openxmlformats.org/officeDocument/2006/relationships/hyperlink" Target="https://en.wikipedia.org/wiki/Ronald_Coas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hyperlink" Target="https://en.wikipedia.org/wiki/Douglass_North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.stanford.edu/group/scspi/_media/pdf/Classic_Media/Orloff%20and%20Skocpol_1984_Politics%20and%20Political%20Economy.pdf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press.princeton.edu/titles/5130.html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t.edu/afs.new/athena/course/14/14.731/papers/constitutions.pdf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books.google.com.br/books/about/The_Political_Geography_of_Inequality.html?id=rYLjph2dV5EC&amp;source=kp_cover&amp;redir_esc=y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8278688" cy="1927225"/>
          </a:xfrm>
        </p:spPr>
        <p:txBody>
          <a:bodyPr/>
          <a:lstStyle/>
          <a:p>
            <a:r>
              <a:rPr lang="pt-BR" sz="4800" dirty="0" smtClean="0"/>
              <a:t>Abordagens </a:t>
            </a:r>
            <a:br>
              <a:rPr lang="pt-BR" sz="4800" dirty="0" smtClean="0"/>
            </a:br>
            <a:r>
              <a:rPr lang="pt-BR" sz="4800" dirty="0" smtClean="0"/>
              <a:t>críticas do </a:t>
            </a:r>
            <a:r>
              <a:rPr lang="pt-BR" sz="4800" dirty="0" err="1" smtClean="0"/>
              <a:t>neoinstitucionalismo</a:t>
            </a:r>
            <a:endParaRPr lang="pt-BR" sz="4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Murilo de Oliveira Junqueira</a:t>
            </a:r>
          </a:p>
          <a:p>
            <a:r>
              <a:rPr lang="pt-BR" dirty="0"/>
              <a:t>Concurso Professor Substituto</a:t>
            </a:r>
          </a:p>
          <a:p>
            <a:r>
              <a:rPr lang="pt-BR" dirty="0" smtClean="0"/>
              <a:t>UFG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402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Pergunta provocadora: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b="1" dirty="0"/>
          </a:p>
          <a:p>
            <a:pPr marL="0" lvl="0" indent="0">
              <a:buNone/>
            </a:pPr>
            <a:r>
              <a:rPr lang="pt-BR" sz="3200" dirty="0"/>
              <a:t>P</a:t>
            </a:r>
            <a:r>
              <a:rPr lang="pt-BR" sz="3200" dirty="0" smtClean="0"/>
              <a:t>or </a:t>
            </a:r>
            <a:r>
              <a:rPr lang="pt-BR" sz="3200" dirty="0"/>
              <a:t>que alguns países possuem Estados de Bem-Estar grandes e generosos (</a:t>
            </a:r>
            <a:r>
              <a:rPr lang="pt-BR" sz="3200" dirty="0" err="1"/>
              <a:t>ex</a:t>
            </a:r>
            <a:r>
              <a:rPr lang="pt-BR" sz="3200" dirty="0"/>
              <a:t>: Suécia) e outros possuem Estados de Bem-Estar fracos (</a:t>
            </a:r>
            <a:r>
              <a:rPr lang="pt-BR" sz="3200" dirty="0" err="1"/>
              <a:t>ex</a:t>
            </a:r>
            <a:r>
              <a:rPr lang="pt-BR" sz="3200" dirty="0"/>
              <a:t>: EUA)?</a:t>
            </a:r>
          </a:p>
        </p:txBody>
      </p:sp>
    </p:spTree>
    <p:extLst>
      <p:ext uri="{BB962C8B-B14F-4D97-AF65-F5344CB8AC3E}">
        <p14:creationId xmlns:p14="http://schemas.microsoft.com/office/powerpoint/2010/main" val="327632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É a economia?</a:t>
            </a:r>
            <a:endParaRPr lang="pt-BR" dirty="0"/>
          </a:p>
        </p:txBody>
      </p:sp>
      <p:pic>
        <p:nvPicPr>
          <p:cNvPr id="1026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157" y="1316147"/>
            <a:ext cx="4675843" cy="234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riqueza e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9242" y="3483219"/>
            <a:ext cx="4774846" cy="318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074440" y="1701975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Ambos são economias ricas capitalistas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31136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É a cultura?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t-BR" sz="3200" dirty="0" smtClean="0"/>
              <a:t>Então como explicar o </a:t>
            </a:r>
            <a:r>
              <a:rPr lang="pt-BR" sz="3200" i="1" dirty="0" err="1" smtClean="0"/>
              <a:t>Welfare</a:t>
            </a:r>
            <a:r>
              <a:rPr lang="pt-BR" sz="3200" i="1" dirty="0" smtClean="0"/>
              <a:t> </a:t>
            </a:r>
            <a:r>
              <a:rPr lang="pt-BR" sz="3200" i="1" dirty="0" err="1" smtClean="0"/>
              <a:t>State</a:t>
            </a:r>
            <a:r>
              <a:rPr lang="pt-BR" sz="3200" dirty="0" smtClean="0"/>
              <a:t> </a:t>
            </a:r>
            <a:r>
              <a:rPr lang="pt-BR" sz="3200" dirty="0" smtClean="0"/>
              <a:t>de países </a:t>
            </a:r>
            <a:r>
              <a:rPr lang="pt-BR" sz="3200" dirty="0"/>
              <a:t>culturalmente próximos, como Canadá e Reino </a:t>
            </a:r>
            <a:r>
              <a:rPr lang="pt-BR" sz="3200" dirty="0" smtClean="0"/>
              <a:t>Unido?</a:t>
            </a:r>
            <a:endParaRPr lang="pt-BR" sz="3200" dirty="0"/>
          </a:p>
        </p:txBody>
      </p:sp>
      <p:sp>
        <p:nvSpPr>
          <p:cNvPr id="4" name="AutoShape 2" descr="Resultado de imagem para canadian welfar st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052" name="Picture 4" descr="Resultado de imagem para canadian welfar st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3284984"/>
            <a:ext cx="333375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01008"/>
            <a:ext cx="4104456" cy="30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5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28650" y="1825625"/>
            <a:ext cx="6381750" cy="4713720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As instituições determinam o resultado de política.</a:t>
            </a:r>
          </a:p>
          <a:p>
            <a:endParaRPr lang="pt-BR" sz="3200" dirty="0" smtClean="0"/>
          </a:p>
          <a:p>
            <a:pPr marL="228600" lvl="1">
              <a:spcBef>
                <a:spcPts val="1000"/>
              </a:spcBef>
            </a:pPr>
            <a:r>
              <a:rPr lang="pt-BR" sz="3200" dirty="0" smtClean="0"/>
              <a:t>Exemplo prático da importância das </a:t>
            </a:r>
            <a:r>
              <a:rPr lang="pt-BR" sz="3200" dirty="0" smtClean="0"/>
              <a:t>instituições</a:t>
            </a:r>
            <a:r>
              <a:rPr lang="pt-BR" sz="3200" dirty="0" smtClean="0"/>
              <a:t>: o caso da Saúde na Europa (Ellen M. </a:t>
            </a:r>
            <a:r>
              <a:rPr lang="pt-BR" sz="3200" dirty="0" err="1" smtClean="0"/>
              <a:t>Immergut</a:t>
            </a:r>
            <a:r>
              <a:rPr lang="pt-BR" sz="3200" dirty="0" smtClean="0"/>
              <a:t>).</a:t>
            </a:r>
          </a:p>
          <a:p>
            <a:pPr marL="228600" lvl="1">
              <a:spcBef>
                <a:spcPts val="1000"/>
              </a:spcBef>
            </a:pPr>
            <a:endParaRPr lang="pt-BR" sz="3200" dirty="0" smtClean="0"/>
          </a:p>
          <a:p>
            <a:pPr marL="228600" lvl="1">
              <a:spcBef>
                <a:spcPts val="1000"/>
              </a:spcBef>
            </a:pPr>
            <a:endParaRPr lang="pt-BR" sz="3200" dirty="0" smtClean="0"/>
          </a:p>
          <a:p>
            <a:endParaRPr lang="pt-BR" sz="3200" dirty="0" smtClean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altLang="pt-BR" sz="4000" i="1" dirty="0" smtClean="0"/>
              <a:t>Não, são as instituições!</a:t>
            </a:r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7038109" y="4133981"/>
            <a:ext cx="2105891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 smtClean="0"/>
              <a:t>Ellen </a:t>
            </a:r>
            <a:r>
              <a:rPr lang="pt-BR" dirty="0" err="1" smtClean="0"/>
              <a:t>Immergut</a:t>
            </a:r>
            <a:r>
              <a:rPr lang="pt-BR" dirty="0" smtClean="0"/>
              <a:t> (1957), cientista político. </a:t>
            </a:r>
            <a:br>
              <a:rPr lang="pt-BR" dirty="0" smtClean="0"/>
            </a:br>
            <a:endParaRPr lang="pt-BR" dirty="0" smtClean="0"/>
          </a:p>
          <a:p>
            <a:r>
              <a:rPr lang="pt-BR" dirty="0" smtClean="0"/>
              <a:t>Universidade </a:t>
            </a:r>
            <a:r>
              <a:rPr lang="pt-BR" dirty="0" err="1" smtClean="0"/>
              <a:t>Humbolt</a:t>
            </a:r>
            <a:r>
              <a:rPr lang="pt-BR" dirty="0" smtClean="0"/>
              <a:t>, Berlin.</a:t>
            </a:r>
            <a:endParaRPr lang="pt-BR" dirty="0"/>
          </a:p>
        </p:txBody>
      </p:sp>
      <p:pic>
        <p:nvPicPr>
          <p:cNvPr id="8" name="Picture 2" descr="http://chronicle.com/img/photos/biz/photo_26870_carous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8592" y="2230581"/>
            <a:ext cx="2215351" cy="1772281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466328" y="6176311"/>
            <a:ext cx="4742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err="1"/>
              <a:t>Immergut</a:t>
            </a:r>
            <a:r>
              <a:rPr lang="pt-BR" sz="1200" dirty="0"/>
              <a:t>, E. M. (1996). AS REGRAS DO JOGO : A lógica da política de saúde na França , na Suíça e na Suécia. </a:t>
            </a:r>
            <a:r>
              <a:rPr lang="pt-BR" sz="1200" i="1" dirty="0"/>
              <a:t>Revista Brasileira de Ciências Sociais</a:t>
            </a:r>
            <a:r>
              <a:rPr lang="pt-BR" sz="1200" dirty="0"/>
              <a:t>, </a:t>
            </a:r>
            <a:r>
              <a:rPr lang="pt-BR" sz="1200" i="1" dirty="0"/>
              <a:t>30</a:t>
            </a:r>
            <a:r>
              <a:rPr lang="pt-BR" sz="1200" dirty="0"/>
              <a:t>, 139–165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409766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75854" y="1412776"/>
            <a:ext cx="7827819" cy="504056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marL="355600" lvl="1">
              <a:buFont typeface="Arial" pitchFamily="34" charset="0"/>
              <a:buChar char="•"/>
            </a:pPr>
            <a:r>
              <a:rPr lang="pt-BR" sz="3200" b="1" dirty="0" smtClean="0"/>
              <a:t>Exemplo: saúde pública na Europa.</a:t>
            </a:r>
          </a:p>
          <a:p>
            <a:pPr marL="355600" lvl="1">
              <a:buFont typeface="Arial" pitchFamily="34" charset="0"/>
              <a:buChar char="•"/>
            </a:pPr>
            <a:endParaRPr lang="pt-BR" sz="3200" b="1" dirty="0" smtClean="0"/>
          </a:p>
          <a:p>
            <a:pPr marL="355600" lvl="1"/>
            <a:r>
              <a:rPr lang="pt-BR" sz="3200" dirty="0" smtClean="0"/>
              <a:t>De 1945 os anos 1970s, França, Suíça e Suécia tentaram criar sistemas públicos de saúde.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200" dirty="0" smtClean="0"/>
              <a:t>Isso aconteceu independente da linha ideológica dos governos.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200" dirty="0" smtClean="0"/>
              <a:t>Os médicos foram contra.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6990643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71500" y="1412776"/>
            <a:ext cx="7960940" cy="430735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2500"/>
          </a:bodyPr>
          <a:lstStyle/>
          <a:p>
            <a:pPr marL="355600" lvl="1">
              <a:buFont typeface="Arial" pitchFamily="34" charset="0"/>
              <a:buChar char="•"/>
            </a:pPr>
            <a:r>
              <a:rPr lang="pt-BR" sz="3600" dirty="0" smtClean="0"/>
              <a:t>Dois grandes modelos de democracia:</a:t>
            </a:r>
          </a:p>
          <a:p>
            <a:pPr marL="355600" lvl="1">
              <a:buFont typeface="Arial" pitchFamily="34" charset="0"/>
              <a:buChar char="•"/>
            </a:pPr>
            <a:endParaRPr lang="pt-BR" sz="3600" dirty="0" smtClean="0"/>
          </a:p>
          <a:p>
            <a:pPr marL="755650" lvl="2"/>
            <a:r>
              <a:rPr lang="pt-BR" sz="3200" dirty="0" smtClean="0"/>
              <a:t>Majoritário – governos da maioria estrita (ou da maior minoria).</a:t>
            </a:r>
          </a:p>
          <a:p>
            <a:pPr marL="755650" lvl="2"/>
            <a:endParaRPr lang="pt-BR" sz="3200" dirty="0" smtClean="0"/>
          </a:p>
          <a:p>
            <a:pPr marL="755650" lvl="2"/>
            <a:r>
              <a:rPr lang="pt-BR" sz="3200" dirty="0" smtClean="0"/>
              <a:t>Consensual – governo da supermaioria, tendente à unanimidade.</a:t>
            </a:r>
          </a:p>
          <a:p>
            <a:endParaRPr lang="pt-BR" sz="3600" dirty="0" smtClean="0"/>
          </a:p>
        </p:txBody>
      </p:sp>
    </p:spTree>
    <p:extLst>
      <p:ext uri="{BB962C8B-B14F-4D97-AF65-F5344CB8AC3E}">
        <p14:creationId xmlns:p14="http://schemas.microsoft.com/office/powerpoint/2010/main" val="103136682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71500" y="1412776"/>
            <a:ext cx="6016724" cy="504056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 marL="355600" lvl="1" algn="ctr">
              <a:buNone/>
            </a:pPr>
            <a:r>
              <a:rPr lang="pt-BR" sz="3600" b="1" dirty="0" smtClean="0"/>
              <a:t>Suíça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500" dirty="0" smtClean="0"/>
              <a:t>Houve amplo consenso parlamentar a favor da saúde pública, mas os médicos barraram a reforma em referendo popular.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500" dirty="0" smtClean="0"/>
              <a:t>Os médicos conseguiram aproveitar as características consensuais do sistema suíço para barrar a reforma</a:t>
            </a:r>
            <a:r>
              <a:rPr lang="pt-BR" sz="3600" dirty="0" smtClean="0"/>
              <a:t>.</a:t>
            </a:r>
          </a:p>
        </p:txBody>
      </p:sp>
      <p:pic>
        <p:nvPicPr>
          <p:cNvPr id="70660" name="Picture 4" descr="http://www.marcelovieira.blog.br/wp-content/uploads/2013/11/zurique-na-suica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412775"/>
            <a:ext cx="2555776" cy="1915995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06" y="3861048"/>
            <a:ext cx="2359794" cy="235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9466920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6" name="Picture 8" descr="http://upload.wikimedia.org/wikipedia/commons/thumb/3/31/Riksdagshuset_%286871330259%29.jpg/320px-Riksdagshuset_%286871330259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7656" y="4077072"/>
            <a:ext cx="3096344" cy="2061005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69842" y="1327690"/>
            <a:ext cx="6016724" cy="518457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2500"/>
          </a:bodyPr>
          <a:lstStyle/>
          <a:p>
            <a:pPr marL="355600" lvl="1" algn="ctr">
              <a:buNone/>
            </a:pPr>
            <a:r>
              <a:rPr lang="pt-BR" sz="3600" b="1" dirty="0" smtClean="0"/>
              <a:t>Suécia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500" dirty="0" smtClean="0"/>
              <a:t>Apesar de ampla resistência das associações médicas e uma mídia hostil, a Suécia conseguiu “socializar” a saúde.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500" dirty="0" smtClean="0"/>
              <a:t>As características majoritárias do sistema sueco impediram que setor</a:t>
            </a:r>
            <a:r>
              <a:rPr lang="pt-BR" sz="3500" dirty="0" smtClean="0">
                <a:solidFill>
                  <a:schemeClr val="bg1"/>
                </a:solidFill>
              </a:rPr>
              <a:t>es</a:t>
            </a:r>
            <a:r>
              <a:rPr lang="pt-BR" sz="3500" dirty="0" smtClean="0"/>
              <a:t> localizados impedissem a reforma.</a:t>
            </a:r>
          </a:p>
        </p:txBody>
      </p:sp>
      <p:sp>
        <p:nvSpPr>
          <p:cNvPr id="73730" name="AutoShape 2" descr="data:image/jpeg;base64,/9j/4AAQSkZJRgABAQAAAQABAAD/2wBDAAkGBwgHBgkIBwgKCgkLDRYPDQwMDRsUFRAWIB0iIiAdHx8kKDQsJCYxJx8fLT0tMTU3Ojo6Iys/RD84QzQ5Ojf/2wBDAQoKCg0MDRoPDxo3JR8lNzc3Nzc3Nzc3Nzc3Nzc3Nzc3Nzc3Nzc3Nzc3Nzc3Nzc3Nzc3Nzc3Nzc3Nzc3Nzc3Nzf/wAARCACyARwDASIAAhEBAxEB/8QAGQABAQEBAQEAAAAAAAAAAAAAAAcEBgUD/8QAOBAAAQMBAwkHBAIBBQEAAAAAAAECBAUDFdEHETVRVXSTlLEGFjRUZHOyEhQhUxOSYSIxMjNBkf/EABsBAQACAwEBAAAAAAAAAAAAAAAFBgIEBwMB/8QANhEAAQIBBgoKAwEBAAAAAAAAAAECAwQFEhVRkQYRFiEyMzRSYeE1QVNicYGxstHwEzFywSL/2gAMAwEAAhEDEQA/APCrlYqjK3UWMqc5rWy7VEa2S9ERPrX8J+TFfVW2rP5p+Ir+nqnvlt81MBYmtbRTMV973Ulzm++qttWfzT8RfVW2rP5p+JgB9otsMKbrTffVW2rP5p+IvqrbVn80/EwAUW2Cm60331Vtqz+afiL6q21Z/NPxMAFFtgputN99Vbas/mn4i+qttWfzT8TABRbYKbrTffVW2rP5p+JXKFKkvosF75Fs5y2DFVzrRVVVza85FCy9n9BwN3Z0KZhoqsk8JW5s6+hOzEquiPx2HqfcW/7rX+6j7i3/AHWv91PmDnf5om8t5ZqKWH0+4t/3Wv8AdTj8o1QnR4sFY82TZKto/OtnbObn/CalOsOKym+Ege4/ohOYORHunSEjlVUz+1TQnNESSPVPudDjr6q21Z/NPxF9Vbas/mn4mAHW6LbCl03Wm++qttWfzT8RfVW2rP5p+JgAotsFN1pvvqrbVn80/EX1Vtqz+afiYAKLbBTdab76q21Z/NPxF9Vbas/mn4mACi2wU3Wm++qttWfzT8RfVW2rP5p+JgAotsFN1pvvqrbVn80/EX1Vtqz+afiYAKLbBTdab76q21Z/NPxF9Vbas/mn4mACi2wU3Wm++qttWfzT8RfVW2rP5p+JgAotsFN1pvvqrbVn80/EX1Vtqz+afiYAKLbBTdab76q21Z/NPxKPk2nzJFEkPkTJFq5JbkR1paucqJ9DPx+VJSU7JfoGTvjvgw15U1Px/o2ZK5yxM6nAV/T1T3y2+amA31/T1T3y2+amA2G6KGs/SUAAyMQAAAAAAAAAWXs/oOBu7OhGiy9n9BwN3Z0KThts0L+l9CfmDWv8D0AAc4LQDispvhIHuP6IdqcVlN8JA9x/RCdwa6Vg+ftUj502N/3rQn4AOwFIAAAAAAAAAAAAAAAAAAAAAAAABTsl+gZO+O+DCYlOyX6Bk7474MNaVas2ZLrDgK/p6p75bfNTAb6/p6p75bfNTAe7dFDwfpKAAZGIAAAAAAAAALL2f0HA3dnQjRZez+g4G7s6FJw22aF/S+hPzBrX+B6AAOcFoBxWU3wkD3H9EO1OKym+Ege4/ohO4NdKwfP2qR86bG/71oT8AHYCkAAAAAAAAAAAAAAAAAAAAAAAAAp2S/QMnfHfBhMSnZL9Ayd8d8GGtKtWbMl1hwFf09U98tvmpgN9f09U98tvmpgPduih4P0lAAMjEAAAAAAAAAFl7P6DgbuzoRosvZ/QcDd2dCk4bbNC/pfQn5g1r/A9AAHOC0A4rKb4SB7j+iHanFZTfCQPcf0QncGulYPn7VI+dNjf960J+ADsBSAAAAAAAAAAAAAAAAAAAAAAAAAU7JfoGTvjvgwmJTsl+gZO+O+DDWlWrNmS6w4iuwJrq5UXNhyVRZdqqKli5UX/AFr/AIMV3TvJSuA7At8lV+5tvyv/AGO6nzzrrUozsNIrFVv4UzceRPVEx2emtxFLuneSlcB2Au6d5KVwHYFrzrrUZ11qY5bxexS/kKgZvrcRS7p3kpXAdgLuneSlcB2Ba8661GddajLeL2KX8hUDN9biKXdO8lK4DsBd07yUrgOwLXnXWozrrUZbxexS/kKgZvrcRS7p3kpXAdgLuneSlcB2Ba8661GddajLeL2KX8hUDN9biJ3dO8lK4DsCu0JrmUWC17Va5LBiKipmVPwb8661BDzzP750htY6HRorj/eP/DekM3NkjlcjseMAArxJA47KPYW1vFgpYWNpaqlo/OlmxXZvwmo7EG7N0tWQypkoRMdHHm8lQ8JTASPCWGq4sZFLuneSlcB2Au6d5KVwHYFrzrrUZ11qWzLeL2KX8iGqBm+txFLuneSlcB2Au6d5KVwHYFrzrrUZ11qMt4vYpfyFQM31uIpd07yUrgOwF3TvJSuA7AteddajOutRlvF7FL+QqBm+txFLuneSlcB2Au6d5KVwHYFrzrrUZ11qMt4vYpfyFQM31uIpd07yUrgOwF3TvJSuA7AteddajOutRlvF7FL+QqBm+txFLuneSlcB2Au6d5KVwHYFrzrrUZ11qMt4vYpfyFQM31uIpd07yUrgOwF3TvJSuA7AteddajOutRlvF7FL+QqBm+txFLuneSlcB2Au6d5KVwHYFrzrrUZ11qMt4vYpfyFQM31uIpd07yUrgOwF3TvJSuA7AteddajOutRlvF7FL+QqBm+txFLuneSlcB2BSMmka3sqHJba2Fqxyy3LmexUX/gzWdHnXWp69H8M/wBxeiGxJ8Koktf+JYSJ58hU7IH/AGjsZ5knxNt7jup8z6SfE23uO6nzKFG1jvFSeb+kAAPMyAAAAAAAAAAAAAAAAAAAAAAAAAAAAAAAAAAAAAAAAAAAAAB69G8M/wBxeiHkHr0bwz/cXohKzPtSeCmvKdWeZJ8Tbe47qfMnlY7a1ewq86xs/tvos5Noxuey/OZHKif+mTv1WfS8FcSXfgjOL3K5KOfjyI+uZK3MuO4pwJj36rPpeCuI79Vn0vBXExyPnLu3r8H2u5LxuKcCY9+qz6XgriO/VZ9LwVxGR85d29fgV3JeNxTgTHv1WfS8FcR36rPpeCuIyPnLu3r8Cu5LxuKcCY9+qz6XgriO/VZ9LwVxGR85d29fgV3JeNxTgTHv1WfS8FcSh0qQ+VTIsi1zfyWtk17vpTMmdUI2cpjlU2sa+PixKuLMvI2pLL4MqcrYePMawAQ5ugA5vtnWplFsIr4X8We1e5HfyM+r/ZE/ybUjkkSWR2wIWk63wxnjHjNgw1iP/SHSAmPfqs+l4K4jv1WfS8FcSwZHzl3b1+COruS8binAmPfqs+l4K4jv1WfS8FcRkfOXdvX4FdyXjcU4Ex79Vn0vBXEd+qz6XgriMj5y7t6/AruS8binAmPfqs+l4K4jv1WfS8FcRkfOXdvX4FdyXjcU4Ex79Vn0vBXEd+qz6XgriMj5y7t6/AruS8binAmPfqs+l4K4jv1WfS8FcRkfOXdvX4FdyXjcU4Ex79Vn0vBXEd+qz6XgriMj5y7t6/AruS8binAmPfqs+l4K4jv1WfS8FcRkfOXdvX4FdyXjcU4Ex79Vn0vBXEd+qz6XgriMj5y7t6/AruS8binHr0bwz/cXohGu/VZ9LwVxO77BV+dUqRb20n+L62yVYn0MzJm+lq6/8m3IsGpdJIv5YlHFwXkYPnSTxkotx4yWV/T1T3y2+amA31/T1T3y2+amA6M3RQqj9JQADIxAAAAAAAAABZez+g4G7s6EaLL2f0HA3dnQpOG2zQv6X0J+YNa/wPQABzgtAOKym+Ege4/oh2pxWU3wkD3H9EJ3BrpWD5+1SPnTY3/etCfgA7AUgAAAAAAAAAAAAAAAAAAAAAAAAFOyX6Bk7474MJiU7JfoGTvjvgw1pVqzZkusOAr+nqnvlt81MBvr+nqnvlt81MB7t0UPB+koABkYgAAAAAAAAAsvZ/QcDd2dCNFl7P6DgbuzoUnDbZoX9L6E/MGtf4HoAA5wWgHFZTfCQPcf0Q7U4rKb4SB7j+iE7g10rB8/apHzpsb/AL1oT8AHYCkAAAAAAAAAAAAAAAAAAAAAAAAAp2S/QMnfHfBhMSnZL9Ayd8d8GGtKtWbMl1hwFf09U98tvmpgN9f09U98tvmpgPduih4P0lAAMjEAAAAAAAAAFl7P6DgbuzoRosvZ/QcDd2dCk4bbNC/pfQn5g1r/AAPQABzgtAOKym+Ege4/oh2pxWU3wkD3H9EJ3BrpWD5+1SPnTY3/AHrQn4AOwFIAAAAAAAAAAAAAAAAAAAAAAAABTsl+gZO+O+DCYlOyX6Bk7474MNaVas2ZLrDgK/p6p75bfNTAb6/p6p75bfNTAe7dFDxfpKAAZGAAAAAAAAAALL2f0HA3dnQjRZez+g4G7s6FJw22aF/S+hPzBrX+B6AAOcFoBxWU3wkD3H9EO1OKym+Ege4/ohO4NdKwfP2qR86bG/71oT8AHYCkAAAAAAAAAAAAAAAAAAAAAAAAAp2S/QMnfHfBhMSnZL9Ayd8d8GGtKtWbMl1h0kyiUi0l2730uC57rRyucsdiqqqv5VfwfK4aNsmByzMADxb+kNlf2Lho2yYHLMwFw0bZMDlmYAH0+C4aNsmByzMBcNG2TA5ZmAAAuGjbJgcszAXDRtkwOWZgAALho2yYHLMwFw0bZMDlmYAAC4aNsmByzMDo4kOLZxbJlnGsWsaxEa1tmiIiAFewi1TPH/CSm3Td4H2+2j/osv6IPto/6LL+iAFTJgfbR/0WX9EPMrdMgSbOySTBjWqNVcyWli12b/6gBIzRtsPz9FNaW6h33rPJuGjbJgcszAXDRtkwOWZgAXwrwuGjbJgcszAXDRtkwOWZgAALho2yYHLMwFw0bZMDlmYAAC4aNsmByzMBcNG2TA5ZmAAAuGjbJgcszAXDRtkwOWZgAALho2yYHLMwFw0bZMDlmYAAC4aNsmByzMBcNG2TA5ZmAAAuGjbJgcszAXDRtkwOWZgAALho2yYHLMwFw0bZMDlmYAAC4aNsmByzMD3KFT4MaI9kaHHsWLaKqts7JrUVcyfn8IAeUfQPWFp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3732" name="AutoShape 4" descr="data:image/jpeg;base64,/9j/4AAQSkZJRgABAQAAAQABAAD/2wBDAAkGBwgHBgkIBwgKCgkLDRYPDQwMDRsUFRAWIB0iIiAdHx8kKDQsJCYxJx8fLT0tMTU3Ojo6Iys/RD84QzQ5Ojf/2wBDAQoKCg0MDRoPDxo3JR8lNzc3Nzc3Nzc3Nzc3Nzc3Nzc3Nzc3Nzc3Nzc3Nzc3Nzc3Nzc3Nzc3Nzc3Nzc3Nzc3Nzf/wAARCACyARwDASIAAhEBAxEB/8QAGQABAQEBAQEAAAAAAAAAAAAAAAcEBgUD/8QAOBAAAQMBAwkHBAIBBQEAAAAAAAECBAUDFdEHETVRVXSTlLEGFjRUZHOyEhQhUxOSYSIxMjNBkf/EABsBAQACAwEBAAAAAAAAAAAAAAAFBgIEBwMB/8QANhEAAQIBBgoKAwEBAAAAAAAAAAECAwQFEhVRkQYRFiEyMzRSYeE1QVNicYGxstHwEzFywSL/2gAMAwEAAhEDEQA/APCrlYqjK3UWMqc5rWy7VEa2S9ERPrX8J+TFfVW2rP5p+Ir+nqnvlt81MBYmtbRTMV973Ulzm++qttWfzT8RfVW2rP5p+JgB9otsMKbrTffVW2rP5p+IvqrbVn80/EwAUW2Cm60331Vtqz+afiL6q21Z/NPxMAFFtgputN99Vbas/mn4i+qttWfzT8TABRbYKbrTffVW2rP5p+JXKFKkvosF75Fs5y2DFVzrRVVVza85FCy9n9BwN3Z0KZhoqsk8JW5s6+hOzEquiPx2HqfcW/7rX+6j7i3/AHWv91PmDnf5om8t5ZqKWH0+4t/3Wv8AdTj8o1QnR4sFY82TZKto/OtnbObn/CalOsOKym+Ege4/ohOYORHunSEjlVUz+1TQnNESSPVPudDjr6q21Z/NPxF9Vbas/mn4mAHW6LbCl03Wm++qttWfzT8RfVW2rP5p+JgAotsFN1pvvqrbVn80/EX1Vtqz+afiYAKLbBTdab76q21Z/NPxF9Vbas/mn4mACi2wU3Wm++qttWfzT8RfVW2rP5p+JgAotsFN1pvvqrbVn80/EX1Vtqz+afiYAKLbBTdab76q21Z/NPxF9Vbas/mn4mACi2wU3Wm++qttWfzT8RfVW2rP5p+JgAotsFN1pvvqrbVn80/EX1Vtqz+afiYAKLbBTdab76q21Z/NPxKPk2nzJFEkPkTJFq5JbkR1paucqJ9DPx+VJSU7JfoGTvjvgw15U1Px/o2ZK5yxM6nAV/T1T3y2+amA31/T1T3y2+amA2G6KGs/SUAAyMQAAAAAAAAAWXs/oOBu7OhGiy9n9BwN3Z0KThts0L+l9CfmDWv8D0AAc4LQDispvhIHuP6IdqcVlN8JA9x/RCdwa6Vg+ftUj502N/3rQn4AOwFIAAAAAAAAAAAAAAAAAAAAAAAABTsl+gZO+O+DCYlOyX6Bk7474MNaVas2ZLrDgK/p6p75bfNTAb6/p6p75bfNTAe7dFDwfpKAAZGIAAAAAAAAALL2f0HA3dnQjRZez+g4G7s6FJw22aF/S+hPzBrX+B6AAOcFoBxWU3wkD3H9EO1OKym+Ege4/ohO4NdKwfP2qR86bG/71oT8AHYCkAAAAAAAAAAAAAAAAAAAAAAAAAp2S/QMnfHfBhMSnZL9Ayd8d8GGtKtWbMl1hwFf09U98tvmpgN9f09U98tvmpgPduih4P0lAAMjEAAAAAAAAAFl7P6DgbuzoRosvZ/QcDd2dCk4bbNC/pfQn5g1r/A9AAHOC0A4rKb4SB7j+iHanFZTfCQPcf0QncGulYPn7VI+dNjf960J+ADsBSAAAAAAAAAAAAAAAAAAAAAAAAAU7JfoGTvjvgwmJTsl+gZO+O+DDWlWrNmS6w4iuwJrq5UXNhyVRZdqqKli5UX/AFr/AIMV3TvJSuA7At8lV+5tvyv/AGO6nzzrrUozsNIrFVv4UzceRPVEx2emtxFLuneSlcB2Au6d5KVwHYFrzrrUZ11qY5bxexS/kKgZvrcRS7p3kpXAdgLuneSlcB2Ba8661GddajLeL2KX8hUDN9biKXdO8lK4DsBd07yUrgOwLXnXWozrrUZbxexS/kKgZvrcRS7p3kpXAdgLuneSlcB2Ba8661GddajLeL2KX8hUDN9biJ3dO8lK4DsCu0JrmUWC17Va5LBiKipmVPwb8661BDzzP750htY6HRorj/eP/DekM3NkjlcjseMAArxJA47KPYW1vFgpYWNpaqlo/OlmxXZvwmo7EG7N0tWQypkoRMdHHm8lQ8JTASPCWGq4sZFLuneSlcB2Au6d5KVwHYFrzrrUZ11qWzLeL2KX8iGqBm+txFLuneSlcB2Au6d5KVwHYFrzrrUZ11qMt4vYpfyFQM31uIpd07yUrgOwF3TvJSuA7AteddajOutRlvF7FL+QqBm+txFLuneSlcB2Au6d5KVwHYFrzrrUZ11qMt4vYpfyFQM31uIpd07yUrgOwF3TvJSuA7AteddajOutRlvF7FL+QqBm+txFLuneSlcB2Au6d5KVwHYFrzrrUZ11qMt4vYpfyFQM31uIpd07yUrgOwF3TvJSuA7AteddajOutRlvF7FL+QqBm+txFLuneSlcB2Au6d5KVwHYFrzrrUZ11qMt4vYpfyFQM31uIpd07yUrgOwF3TvJSuA7AteddajOutRlvF7FL+QqBm+txFLuneSlcB2BSMmka3sqHJba2Fqxyy3LmexUX/gzWdHnXWp69H8M/wBxeiGxJ8Koktf+JYSJ58hU7IH/AGjsZ5knxNt7jup8z6SfE23uO6nzKFG1jvFSeb+kAAPMyAAAAAAAAAAAAAAAAAAAAAAAAAAAAAAAAAAAAAAAAAAAAAB69G8M/wBxeiHkHr0bwz/cXohKzPtSeCmvKdWeZJ8Tbe47qfMnlY7a1ewq86xs/tvos5Noxuey/OZHKif+mTv1WfS8FcSXfgjOL3K5KOfjyI+uZK3MuO4pwJj36rPpeCuI79Vn0vBXExyPnLu3r8H2u5LxuKcCY9+qz6XgriO/VZ9LwVxGR85d29fgV3JeNxTgTHv1WfS8FcR36rPpeCuIyPnLu3r8Cu5LxuKcCY9+qz6XgriO/VZ9LwVxGR85d29fgV3JeNxTgTHv1WfS8FcSh0qQ+VTIsi1zfyWtk17vpTMmdUI2cpjlU2sa+PixKuLMvI2pLL4MqcrYePMawAQ5ugA5vtnWplFsIr4X8We1e5HfyM+r/ZE/ybUjkkSWR2wIWk63wxnjHjNgw1iP/SHSAmPfqs+l4K4jv1WfS8FcSwZHzl3b1+COruS8binAmPfqs+l4K4jv1WfS8FcRkfOXdvX4FdyXjcU4Ex79Vn0vBXEd+qz6XgriMj5y7t6/AruS8binAmPfqs+l4K4jv1WfS8FcRkfOXdvX4FdyXjcU4Ex79Vn0vBXEd+qz6XgriMj5y7t6/AruS8binAmPfqs+l4K4jv1WfS8FcRkfOXdvX4FdyXjcU4Ex79Vn0vBXEd+qz6XgriMj5y7t6/AruS8binAmPfqs+l4K4jv1WfS8FcRkfOXdvX4FdyXjcU4Ex79Vn0vBXEd+qz6XgriMj5y7t6/AruS8binHr0bwz/cXohGu/VZ9LwVxO77BV+dUqRb20n+L62yVYn0MzJm+lq6/8m3IsGpdJIv5YlHFwXkYPnSTxkotx4yWV/T1T3y2+amA31/T1T3y2+amA6M3RQqj9JQADIxAAAAAAAAABZez+g4G7s6EaLL2f0HA3dnQpOG2zQv6X0J+YNa/wPQABzgtAOKym+Ege4/oh2pxWU3wkD3H9EJ3BrpWD5+1SPnTY3/etCfgA7AUgAAAAAAAAAAAAAAAAAAAAAAAAFOyX6Bk7474MJiU7JfoGTvjvgw1pVqzZkusOAr+nqnvlt81MBvr+nqnvlt81MB7t0UPB+koABkYgAAAAAAAAAsvZ/QcDd2dCNFl7P6DgbuzoUnDbZoX9L6E/MGtf4HoAA5wWgHFZTfCQPcf0Q7U4rKb4SB7j+iE7g10rB8/apHzpsb/AL1oT8AHYCkAAAAAAAAAAAAAAAAAAAAAAAAAp2S/QMnfHfBhMSnZL9Ayd8d8GGtKtWbMl1hwFf09U98tvmpgN9f09U98tvmpgPduih4P0lAAMjEAAAAAAAAAFl7P6DgbuzoRosvZ/QcDd2dCk4bbNC/pfQn5g1r/AAPQABzgtAOKym+Ege4/oh2pxWU3wkD3H9EJ3BrpWD5+1SPnTY3/AHrQn4AOwFIAAAAAAAAAAAAAAAAAAAAAAAABTsl+gZO+O+DCYlOyX6Bk7474MNaVas2ZLrDgK/p6p75bfNTAb6/p6p75bfNTAe7dFDxfpKAAZGAAAAAAAAAALL2f0HA3dnQjRZez+g4G7s6FJw22aF/S+hPzBrX+B6AAOcFoBxWU3wkD3H9EO1OKym+Ege4/ohO4NdKwfP2qR86bG/71oT8AHYCkAAAAAAAAAAAAAAAAAAAAAAAAAp2S/QMnfHfBhMSnZL9Ayd8d8GGtKtWbMl1h0kyiUi0l2730uC57rRyucsdiqqqv5VfwfK4aNsmByzMADxb+kNlf2Lho2yYHLMwFw0bZMDlmYAH0+C4aNsmByzMBcNG2TA5ZmAAAuGjbJgcszAXDRtkwOWZgAALho2yYHLMwFw0bZMDlmYAAC4aNsmByzMDo4kOLZxbJlnGsWsaxEa1tmiIiAFewi1TPH/CSm3Td4H2+2j/osv6IPto/6LL+iAFTJgfbR/0WX9EPMrdMgSbOySTBjWqNVcyWli12b/6gBIzRtsPz9FNaW6h33rPJuGjbJgcszAXDRtkwOWZgAXwrwuGjbJgcszAXDRtkwOWZgAALho2yYHLMwFw0bZMDlmYAAC4aNsmByzMBcNG2TA5ZmAAAuGjbJgcszAXDRtkwOWZgAALho2yYHLMwFw0bZMDlmYAAC4aNsmByzMBcNG2TA5ZmAAAuGjbJgcszAXDRtkwOWZgAALho2yYHLMwFw0bZMDlmYAAC4aNsmByzMD3KFT4MaI9kaHHsWLaKqts7JrUVcyfn8IAeUfQPWFp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3734" name="Picture 6" descr="http://www.suapesquisa.com/paises/suecia/bandeira_da_sueci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67" y="2276872"/>
            <a:ext cx="2500333" cy="1567061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6948264" y="6309320"/>
            <a:ext cx="1974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Parlamento Sueco.</a:t>
            </a:r>
            <a:endParaRPr lang="pt-BR" b="1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23480443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71500" y="1412776"/>
            <a:ext cx="6016724" cy="504056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55600" lvl="1" algn="ctr">
              <a:buNone/>
            </a:pPr>
            <a:r>
              <a:rPr lang="pt-BR" sz="3600" b="1" dirty="0" smtClean="0"/>
              <a:t>França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600" dirty="0" smtClean="0"/>
              <a:t>Durante a IV República o governo não conseguiu implantar o sistema de saúde.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600" dirty="0" smtClean="0"/>
              <a:t>Os médicos conseguiam barrar a reforma no congresso.</a:t>
            </a:r>
          </a:p>
        </p:txBody>
      </p:sp>
      <p:pic>
        <p:nvPicPr>
          <p:cNvPr id="67586" name="Picture 2" descr="http://1.bp.blogspot.com/_wya_Y27oLsA/SVA1a1lvS5I/AAAAAAAALzM/MY37I7LFL-c/s400/56-charles_de_gaul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0" y="1700808"/>
            <a:ext cx="2571750" cy="2800351"/>
          </a:xfrm>
          <a:prstGeom prst="rect">
            <a:avLst/>
          </a:prstGeom>
          <a:noFill/>
        </p:spPr>
      </p:pic>
      <p:pic>
        <p:nvPicPr>
          <p:cNvPr id="67588" name="Picture 4" descr="http://www.suapesquisa.com/paises/franca/bandeira_franc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4953000"/>
            <a:ext cx="2857500" cy="1905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948264" y="141277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Charles De Gaulle</a:t>
            </a:r>
            <a:endParaRPr lang="pt-BR" b="1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5445994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71500" y="1412776"/>
            <a:ext cx="6016724" cy="504056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 marL="355600" lvl="1" algn="ctr">
              <a:buNone/>
            </a:pPr>
            <a:r>
              <a:rPr lang="pt-BR" sz="3600" b="1" dirty="0" smtClean="0"/>
              <a:t>França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600" dirty="0" smtClean="0"/>
              <a:t>Mas em 1958 o presidente De Gaulle conseguiu mudar a Constituição e finalmente aprovar a reforma.</a:t>
            </a:r>
          </a:p>
          <a:p>
            <a:pPr marL="355600" lvl="1">
              <a:buFont typeface="Arial" pitchFamily="34" charset="0"/>
              <a:buChar char="•"/>
            </a:pPr>
            <a:r>
              <a:rPr lang="pt-BR" sz="3600" dirty="0" smtClean="0"/>
              <a:t>A V República era muito mais majoritária que a IV República.</a:t>
            </a:r>
          </a:p>
        </p:txBody>
      </p:sp>
      <p:pic>
        <p:nvPicPr>
          <p:cNvPr id="67586" name="Picture 2" descr="http://1.bp.blogspot.com/_wya_Y27oLsA/SVA1a1lvS5I/AAAAAAAALzM/MY37I7LFL-c/s400/56-charles_de_gaul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0" y="1700808"/>
            <a:ext cx="2571750" cy="2800351"/>
          </a:xfrm>
          <a:prstGeom prst="rect">
            <a:avLst/>
          </a:prstGeom>
          <a:noFill/>
        </p:spPr>
      </p:pic>
      <p:pic>
        <p:nvPicPr>
          <p:cNvPr id="67588" name="Picture 4" descr="http://www.suapesquisa.com/paises/franca/bandeira_franc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4953000"/>
            <a:ext cx="2857500" cy="1905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948264" y="141277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Charles De Gaulle</a:t>
            </a:r>
            <a:endParaRPr lang="pt-BR" b="1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7544" y="548680"/>
            <a:ext cx="7772400" cy="84241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3600" dirty="0" smtClean="0"/>
              <a:t> </a:t>
            </a:r>
            <a:r>
              <a:rPr lang="pt-BR" altLang="pt-BR" sz="3600" i="1" dirty="0" err="1" smtClean="0"/>
              <a:t>Neoinstitucionalismo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61580511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Em resumo do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25144"/>
          </a:xfrm>
        </p:spPr>
        <p:txBody>
          <a:bodyPr>
            <a:normAutofit lnSpcReduction="10000"/>
          </a:bodyPr>
          <a:lstStyle/>
          <a:p>
            <a:r>
              <a:rPr lang="pt-BR" sz="3200" dirty="0" smtClean="0"/>
              <a:t>A “vontade política” nos três casos era a mesma:</a:t>
            </a:r>
          </a:p>
          <a:p>
            <a:pPr lvl="1"/>
            <a:r>
              <a:rPr lang="pt-BR" sz="2800" dirty="0" smtClean="0"/>
              <a:t>Os governos queriam criar os sistemas de saúde.</a:t>
            </a:r>
          </a:p>
          <a:p>
            <a:pPr lvl="1"/>
            <a:r>
              <a:rPr lang="pt-BR" sz="2800" dirty="0" smtClean="0"/>
              <a:t>Os médicos eram contra.</a:t>
            </a:r>
          </a:p>
          <a:p>
            <a:endParaRPr lang="pt-BR" sz="3200" dirty="0" smtClean="0"/>
          </a:p>
          <a:p>
            <a:r>
              <a:rPr lang="pt-BR" sz="3200" dirty="0" smtClean="0"/>
              <a:t>O que variou foram as instituições. </a:t>
            </a:r>
          </a:p>
          <a:p>
            <a:pPr lvl="1"/>
            <a:r>
              <a:rPr lang="pt-BR" sz="2800" dirty="0" smtClean="0"/>
              <a:t>Os países onde o governo precisava enfrentar menos arenas de veto conseguiram aprovar a reforma.</a:t>
            </a:r>
            <a:endParaRPr lang="pt-BR" sz="2800" dirty="0"/>
          </a:p>
        </p:txBody>
      </p:sp>
      <p:sp>
        <p:nvSpPr>
          <p:cNvPr id="4" name="AutoShape 2" descr="Resultado de imagem para canadian welfar st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0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Mas afinal, o que são instituições?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25144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As instituições são as regras do jogo.</a:t>
            </a:r>
            <a:endParaRPr lang="pt-BR" sz="2800" dirty="0"/>
          </a:p>
        </p:txBody>
      </p:sp>
      <p:sp>
        <p:nvSpPr>
          <p:cNvPr id="4" name="AutoShape 2" descr="Resultado de imagem para canadian welfar st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" name="Picture 2" descr="http://www.sopapeldeparede.com.br/wp-content/uploads/2009/09/futebol-3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20888"/>
            <a:ext cx="6192688" cy="39407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032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smtClean="0"/>
              <a:t>Como </a:t>
            </a:r>
            <a:r>
              <a:rPr lang="pt-BR" dirty="0"/>
              <a:t>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moldam a agregação de preferências e mudam o resultado da política.</a:t>
            </a:r>
            <a:endParaRPr lang="pt-BR" altLang="pt-BR" sz="2800" b="1" dirty="0" smtClean="0"/>
          </a:p>
          <a:p>
            <a:pPr>
              <a:spcAft>
                <a:spcPts val="1200"/>
              </a:spcAft>
            </a:pPr>
            <a:r>
              <a:rPr lang="pt-BR" altLang="pt-BR" sz="2800" dirty="0" smtClean="0"/>
              <a:t>Lei de </a:t>
            </a:r>
            <a:r>
              <a:rPr lang="pt-BR" altLang="pt-BR" sz="2800" dirty="0" err="1" smtClean="0"/>
              <a:t>Duverger</a:t>
            </a:r>
            <a:r>
              <a:rPr lang="pt-BR" altLang="pt-BR" sz="2800" dirty="0" smtClean="0"/>
              <a:t>: países com voto distrital tendem ao bipartidarismo, sistemas proporcionais levam ao multipartidarismo</a:t>
            </a:r>
            <a:r>
              <a:rPr lang="pt-BR" altLang="pt-BR" sz="3200" dirty="0" smtClean="0"/>
              <a:t>.</a:t>
            </a:r>
          </a:p>
        </p:txBody>
      </p:sp>
      <p:pic>
        <p:nvPicPr>
          <p:cNvPr id="4" name="Imagem 3" descr="candidatos-à-presidência-da-república-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946" y="4475359"/>
            <a:ext cx="4142509" cy="220816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64205"/>
            <a:ext cx="3528392" cy="252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smtClean="0"/>
              <a:t>Como </a:t>
            </a:r>
            <a:r>
              <a:rPr lang="pt-BR" dirty="0"/>
              <a:t>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regulam o acesso ao poder.</a:t>
            </a:r>
            <a:endParaRPr lang="pt-BR" altLang="pt-BR" sz="2800" b="1" dirty="0" smtClean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20888"/>
            <a:ext cx="5976664" cy="35773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95688" y="3501008"/>
            <a:ext cx="15122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 conclave que elegeu o papa Francisco, em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883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smtClean="0"/>
              <a:t>Como </a:t>
            </a:r>
            <a:r>
              <a:rPr lang="pt-BR" dirty="0"/>
              <a:t>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limitam e distribuem o poder.</a:t>
            </a:r>
            <a:endParaRPr lang="pt-BR" altLang="pt-BR" sz="2800" b="1" dirty="0" smtClean="0"/>
          </a:p>
        </p:txBody>
      </p:sp>
      <p:pic>
        <p:nvPicPr>
          <p:cNvPr id="6" name="Picture 2" descr="http://cursinhopreenem.com.br/wp-content/uploads/2017/06/tres-pode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36912"/>
            <a:ext cx="7094182" cy="292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65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smtClean="0"/>
              <a:t>Como </a:t>
            </a:r>
            <a:r>
              <a:rPr lang="pt-BR" dirty="0"/>
              <a:t>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afetam o “custo de transação política”.</a:t>
            </a:r>
            <a:endParaRPr lang="pt-BR" altLang="pt-BR" sz="2800" b="1" dirty="0" smtClean="0"/>
          </a:p>
        </p:txBody>
      </p:sp>
      <p:pic>
        <p:nvPicPr>
          <p:cNvPr id="8194" name="Picture 2" descr="Resultado de imagem para woman athle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5231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581944"/>
            <a:ext cx="2387437" cy="24655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309081"/>
              </p:ext>
            </p:extLst>
          </p:nvPr>
        </p:nvGraphicFramePr>
        <p:xfrm>
          <a:off x="467544" y="5451792"/>
          <a:ext cx="6723714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41238"/>
                <a:gridCol w="2241238"/>
                <a:gridCol w="2241238"/>
              </a:tblGrid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musical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esportivo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Deputado festeiro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-2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Deputada atleta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548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smtClean="0"/>
              <a:t>Como </a:t>
            </a:r>
            <a:r>
              <a:rPr lang="pt-BR" dirty="0"/>
              <a:t>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afetam o “custo de transação política”.</a:t>
            </a:r>
            <a:endParaRPr lang="pt-BR" altLang="pt-BR" sz="2800" b="1" dirty="0" smtClean="0"/>
          </a:p>
        </p:txBody>
      </p:sp>
      <p:pic>
        <p:nvPicPr>
          <p:cNvPr id="8194" name="Picture 2" descr="Resultado de imagem para woman athle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5231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581944"/>
            <a:ext cx="2387437" cy="24655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938366"/>
              </p:ext>
            </p:extLst>
          </p:nvPr>
        </p:nvGraphicFramePr>
        <p:xfrm>
          <a:off x="467544" y="5301208"/>
          <a:ext cx="7920880" cy="138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9780"/>
                <a:gridCol w="1808480"/>
                <a:gridCol w="1960880"/>
                <a:gridCol w="2101740"/>
              </a:tblGrid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musical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esportivo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>
                          <a:solidFill>
                            <a:srgbClr val="00B050"/>
                          </a:solidFill>
                        </a:rPr>
                        <a:t>Acordo s/</a:t>
                      </a:r>
                      <a:r>
                        <a:rPr lang="pt-BR" baseline="0" dirty="0" smtClean="0">
                          <a:solidFill>
                            <a:srgbClr val="00B050"/>
                          </a:solidFill>
                        </a:rPr>
                        <a:t> custo de transação</a:t>
                      </a:r>
                      <a:endParaRPr lang="pt-BR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Deputado festeiro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rgbClr val="00B050"/>
                          </a:solidFill>
                        </a:rPr>
                        <a:t>+4</a:t>
                      </a:r>
                      <a:endParaRPr lang="pt-BR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Deputada atleta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rgbClr val="00B050"/>
                          </a:solidFill>
                        </a:rPr>
                        <a:t>+2</a:t>
                      </a:r>
                      <a:endParaRPr lang="pt-BR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86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290946" y="715963"/>
            <a:ext cx="816884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dirty="0" err="1"/>
              <a:t>Comos</a:t>
            </a:r>
            <a:r>
              <a:rPr lang="pt-BR" dirty="0"/>
              <a:t> as instituições afetam a política?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467544" y="1589277"/>
            <a:ext cx="8340436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2800" b="1" dirty="0" smtClean="0"/>
              <a:t>As instituições afetam o “custo de transação política”.</a:t>
            </a:r>
            <a:endParaRPr lang="pt-BR" altLang="pt-BR" sz="2800" b="1" dirty="0" smtClean="0"/>
          </a:p>
        </p:txBody>
      </p:sp>
      <p:pic>
        <p:nvPicPr>
          <p:cNvPr id="8194" name="Picture 2" descr="Resultado de imagem para woman athle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5231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581944"/>
            <a:ext cx="2387437" cy="24655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272938"/>
              </p:ext>
            </p:extLst>
          </p:nvPr>
        </p:nvGraphicFramePr>
        <p:xfrm>
          <a:off x="467544" y="5301208"/>
          <a:ext cx="7920880" cy="138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9780"/>
                <a:gridCol w="1808480"/>
                <a:gridCol w="1960880"/>
                <a:gridCol w="2101740"/>
              </a:tblGrid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musical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Projeto esportivo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Acordo </a:t>
                      </a:r>
                      <a:r>
                        <a:rPr lang="pt-BR" baseline="0" dirty="0" smtClean="0">
                          <a:solidFill>
                            <a:srgbClr val="FF0000"/>
                          </a:solidFill>
                        </a:rPr>
                        <a:t>custo de transação (-3)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Deputado festeiro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+1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Deputada atleta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+7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-1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632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28650" y="1825625"/>
            <a:ext cx="6381750" cy="4713720"/>
          </a:xfrm>
        </p:spPr>
        <p:txBody>
          <a:bodyPr>
            <a:normAutofit/>
          </a:bodyPr>
          <a:lstStyle/>
          <a:p>
            <a:r>
              <a:rPr lang="pt-BR" sz="2800" dirty="0" smtClean="0"/>
              <a:t>Na economia, as bases do </a:t>
            </a:r>
            <a:r>
              <a:rPr lang="pt-BR" sz="2800" dirty="0" err="1" smtClean="0"/>
              <a:t>neoinstitucionalismo</a:t>
            </a:r>
            <a:r>
              <a:rPr lang="pt-BR" sz="2800" dirty="0" smtClean="0"/>
              <a:t> foram dadas pela “teoria da firma”, de </a:t>
            </a:r>
            <a:r>
              <a:rPr lang="pt-BR" sz="2800" dirty="0" smtClean="0">
                <a:hlinkClick r:id="rId2"/>
              </a:rPr>
              <a:t>Coase</a:t>
            </a:r>
            <a:r>
              <a:rPr lang="pt-BR" sz="2800" dirty="0" smtClean="0"/>
              <a:t> (1937). </a:t>
            </a:r>
          </a:p>
          <a:p>
            <a:r>
              <a:rPr lang="pt-BR" sz="2800" dirty="0" smtClean="0">
                <a:hlinkClick r:id="rId3"/>
              </a:rPr>
              <a:t>Oliver </a:t>
            </a:r>
            <a:r>
              <a:rPr lang="pt-BR" sz="2800" dirty="0">
                <a:hlinkClick r:id="rId3"/>
              </a:rPr>
              <a:t>Williamson </a:t>
            </a:r>
            <a:r>
              <a:rPr lang="pt-BR" sz="2800" dirty="0"/>
              <a:t>e </a:t>
            </a:r>
            <a:r>
              <a:rPr lang="pt-BR" sz="2800" dirty="0">
                <a:hlinkClick r:id="rId4"/>
              </a:rPr>
              <a:t>Douglass </a:t>
            </a:r>
            <a:r>
              <a:rPr lang="pt-BR" sz="2800" dirty="0" smtClean="0">
                <a:hlinkClick r:id="rId4"/>
              </a:rPr>
              <a:t>North</a:t>
            </a:r>
            <a:r>
              <a:rPr lang="pt-BR" sz="2800" dirty="0" smtClean="0"/>
              <a:t>,  se notabilizaram por defenderem a importância dos custos de transação e dos direitos de propriedade para o desenvolvimento econômico.</a:t>
            </a:r>
          </a:p>
          <a:p>
            <a:pPr marL="228600" lvl="1">
              <a:spcBef>
                <a:spcPts val="1000"/>
              </a:spcBef>
            </a:pPr>
            <a:endParaRPr lang="pt-BR" sz="3200" dirty="0" smtClean="0"/>
          </a:p>
          <a:p>
            <a:pPr marL="228600" lvl="1">
              <a:spcBef>
                <a:spcPts val="1000"/>
              </a:spcBef>
            </a:pPr>
            <a:endParaRPr lang="pt-BR" sz="3200" dirty="0" smtClean="0"/>
          </a:p>
          <a:p>
            <a:endParaRPr lang="pt-BR" sz="3200" dirty="0" smtClean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Origem do </a:t>
            </a:r>
            <a:r>
              <a:rPr lang="pt-BR" dirty="0" err="1"/>
              <a:t>Neoinstitucionalismo</a:t>
            </a:r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7164288" y="4182485"/>
            <a:ext cx="1864924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 smtClean="0"/>
              <a:t>Ronald Coase (1910 – 2013) </a:t>
            </a:r>
          </a:p>
          <a:p>
            <a:endParaRPr lang="pt-BR" dirty="0" smtClean="0"/>
          </a:p>
          <a:p>
            <a:r>
              <a:rPr lang="pt-BR" dirty="0" err="1" smtClean="0"/>
              <a:t>University</a:t>
            </a:r>
            <a:r>
              <a:rPr lang="pt-BR" dirty="0" smtClean="0"/>
              <a:t> </a:t>
            </a:r>
            <a:r>
              <a:rPr lang="pt-BR" dirty="0" err="1"/>
              <a:t>of</a:t>
            </a:r>
            <a:r>
              <a:rPr lang="pt-BR" dirty="0"/>
              <a:t> Chicago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94137" y="2230581"/>
            <a:ext cx="1764261" cy="17722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603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28650" y="1825625"/>
            <a:ext cx="8335838" cy="4713720"/>
          </a:xfrm>
        </p:spPr>
        <p:txBody>
          <a:bodyPr>
            <a:normAutofit/>
          </a:bodyPr>
          <a:lstStyle/>
          <a:p>
            <a:r>
              <a:rPr lang="pt-BR" sz="2800" dirty="0" smtClean="0"/>
              <a:t>A partir dos anos 70 muitos cientistas políticos passaram a ressaltar o papel autônomo das regras e instituições governamentais, ou seja, o Estado não seria mero reflexo das disputas sociais.</a:t>
            </a:r>
          </a:p>
          <a:p>
            <a:endParaRPr lang="pt-BR" sz="2800" dirty="0" smtClean="0"/>
          </a:p>
          <a:p>
            <a:r>
              <a:rPr lang="en-US" sz="1400" dirty="0"/>
              <a:t>MARCH, J. G. &amp; OLSEN “The New Institutionalism: Organizational Factors in Political Life”, The American Political Science Review, v. 78, n. 3, p. 734-749, Sept.1984</a:t>
            </a:r>
            <a:r>
              <a:rPr lang="en-US" sz="1400" dirty="0" smtClean="0"/>
              <a:t>.</a:t>
            </a:r>
            <a:endParaRPr lang="en-US" sz="1400" dirty="0" smtClean="0">
              <a:solidFill>
                <a:srgbClr val="000000"/>
              </a:solidFill>
              <a:latin typeface="+mj-lt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+mj-lt"/>
              </a:rPr>
              <a:t>EVANS</a:t>
            </a:r>
            <a:r>
              <a:rPr lang="en-US" sz="1400" dirty="0">
                <a:solidFill>
                  <a:srgbClr val="000000"/>
                </a:solidFill>
                <a:latin typeface="+mj-lt"/>
              </a:rPr>
              <a:t>, P.; RUESCHEMEYER, D. &amp; SKOCPOL, T. (eds.). 1983. </a:t>
            </a:r>
            <a:r>
              <a:rPr lang="en-US" sz="1400" i="1" dirty="0">
                <a:solidFill>
                  <a:srgbClr val="000000"/>
                </a:solidFill>
                <a:latin typeface="+mj-lt"/>
              </a:rPr>
              <a:t>Bringing the State Back In</a:t>
            </a:r>
            <a:r>
              <a:rPr lang="en-US" sz="1400" dirty="0">
                <a:solidFill>
                  <a:srgbClr val="000000"/>
                </a:solidFill>
                <a:latin typeface="+mj-lt"/>
              </a:rPr>
              <a:t>. Report of a Conference on Research Implications of Current Theories of the State. Unpublished manuscript.</a:t>
            </a:r>
            <a:r>
              <a:rPr lang="pt-BR" sz="1400" dirty="0" smtClean="0">
                <a:latin typeface="+mj-lt"/>
              </a:rPr>
              <a:t> </a:t>
            </a:r>
          </a:p>
          <a:p>
            <a:r>
              <a:rPr lang="en-US" sz="1400" dirty="0">
                <a:latin typeface="+mj-lt"/>
              </a:rPr>
              <a:t>COHEN, M. D.; MARCH, J. G. &amp; OLSEN, J. P. 1972. A Garbage Can Model of Organizational Choice. Administrative Science Quarterly, Ithaca, v. 17, n. 1, p. 1-25, Mar. </a:t>
            </a:r>
            <a:endParaRPr lang="en-US" sz="1400" dirty="0" smtClean="0">
              <a:latin typeface="+mj-lt"/>
            </a:endParaRPr>
          </a:p>
          <a:p>
            <a:r>
              <a:rPr lang="en-US" sz="1400" dirty="0" smtClean="0">
                <a:latin typeface="+mj-lt"/>
              </a:rPr>
              <a:t>SHEPSLE, K. A,; WEINGAST, </a:t>
            </a:r>
            <a:r>
              <a:rPr lang="en-US" sz="1400" dirty="0" smtClean="0"/>
              <a:t>B. </a:t>
            </a:r>
            <a:r>
              <a:rPr lang="en-US" sz="1400" dirty="0"/>
              <a:t>R. Structure-induced equilibrium and legislative choice. Public Choice 37:503-519 (1981) </a:t>
            </a:r>
            <a:endParaRPr lang="en-US" sz="1400" dirty="0" smtClean="0">
              <a:latin typeface="+mj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Origem do </a:t>
            </a:r>
            <a:r>
              <a:rPr lang="pt-BR" dirty="0" err="1"/>
              <a:t>Neoinstitucionalismo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26458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3200" b="1" dirty="0" smtClean="0"/>
              <a:t>Grandes estudos de caso do Institucionalismo.</a:t>
            </a:r>
          </a:p>
          <a:p>
            <a:pPr algn="ctr">
              <a:spcAft>
                <a:spcPts val="1200"/>
              </a:spcAft>
              <a:buNone/>
            </a:pPr>
            <a:r>
              <a:rPr lang="pt-BR" altLang="pt-BR" sz="3600" dirty="0" smtClean="0"/>
              <a:t>Partidos Programáticos X Clientelistas</a:t>
            </a:r>
          </a:p>
        </p:txBody>
      </p:sp>
      <p:pic>
        <p:nvPicPr>
          <p:cNvPr id="4" name="Imagem 3" descr="candidatos-à-presidência-da-república-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4021" y="3933056"/>
            <a:ext cx="4016755" cy="257741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044608" y="3356992"/>
            <a:ext cx="2373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 smtClean="0">
                <a:hlinkClick r:id="rId3"/>
              </a:rPr>
              <a:t>Orloff</a:t>
            </a:r>
            <a:r>
              <a:rPr lang="pt-BR" dirty="0" smtClean="0">
                <a:hlinkClick r:id="rId3"/>
              </a:rPr>
              <a:t> &amp; </a:t>
            </a:r>
            <a:r>
              <a:rPr lang="pt-BR" dirty="0" err="1" smtClean="0">
                <a:hlinkClick r:id="rId3"/>
              </a:rPr>
              <a:t>Skocpol</a:t>
            </a:r>
            <a:r>
              <a:rPr lang="pt-BR" dirty="0" smtClean="0">
                <a:hlinkClick r:id="rId3"/>
              </a:rPr>
              <a:t> (1984)</a:t>
            </a:r>
            <a:endParaRPr lang="pt-BR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i="1" dirty="0" smtClean="0"/>
              <a:t>Grandes Estudos do </a:t>
            </a:r>
            <a:r>
              <a:rPr lang="pt-BR" altLang="pt-BR" i="1" dirty="0" err="1" smtClean="0"/>
              <a:t>Neoinstitucionalismo</a:t>
            </a:r>
            <a:endParaRPr lang="pt-BR" altLang="pt-BR" sz="4400" i="1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5967035" y="5449853"/>
            <a:ext cx="2775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err="1" smtClean="0"/>
              <a:t>Orloff</a:t>
            </a:r>
            <a:r>
              <a:rPr lang="pt-BR" sz="1200" dirty="0"/>
              <a:t>, A. S., &amp; </a:t>
            </a:r>
            <a:r>
              <a:rPr lang="pt-BR" sz="1200" dirty="0" err="1"/>
              <a:t>Skocpol</a:t>
            </a:r>
            <a:r>
              <a:rPr lang="pt-BR" sz="1200" dirty="0"/>
              <a:t>, T. (1984). </a:t>
            </a:r>
            <a:r>
              <a:rPr lang="pt-BR" sz="1200" dirty="0" err="1"/>
              <a:t>Why</a:t>
            </a:r>
            <a:r>
              <a:rPr lang="pt-BR" sz="1200" dirty="0"/>
              <a:t> </a:t>
            </a:r>
            <a:r>
              <a:rPr lang="pt-BR" sz="1200" dirty="0" err="1"/>
              <a:t>Not</a:t>
            </a:r>
            <a:r>
              <a:rPr lang="pt-BR" sz="1200" dirty="0"/>
              <a:t> </a:t>
            </a:r>
            <a:r>
              <a:rPr lang="pt-BR" sz="1200" dirty="0" err="1"/>
              <a:t>Equal</a:t>
            </a:r>
            <a:r>
              <a:rPr lang="pt-BR" sz="1200" dirty="0"/>
              <a:t> </a:t>
            </a:r>
            <a:r>
              <a:rPr lang="pt-BR" sz="1200" dirty="0" err="1"/>
              <a:t>Protection</a:t>
            </a:r>
            <a:r>
              <a:rPr lang="pt-BR" sz="1200" dirty="0"/>
              <a:t>? </a:t>
            </a:r>
            <a:r>
              <a:rPr lang="pt-BR" sz="1200" dirty="0" err="1"/>
              <a:t>Explaining</a:t>
            </a:r>
            <a:r>
              <a:rPr lang="pt-BR" sz="1200" dirty="0"/>
              <a:t> </a:t>
            </a:r>
            <a:r>
              <a:rPr lang="pt-BR" sz="1200" dirty="0" err="1"/>
              <a:t>the</a:t>
            </a:r>
            <a:r>
              <a:rPr lang="pt-BR" sz="1200" dirty="0"/>
              <a:t> </a:t>
            </a:r>
            <a:r>
              <a:rPr lang="pt-BR" sz="1200" dirty="0" err="1"/>
              <a:t>Politics</a:t>
            </a:r>
            <a:r>
              <a:rPr lang="pt-BR" sz="1200" dirty="0"/>
              <a:t> </a:t>
            </a:r>
            <a:r>
              <a:rPr lang="pt-BR" sz="1200" dirty="0" err="1"/>
              <a:t>of</a:t>
            </a:r>
            <a:r>
              <a:rPr lang="pt-BR" sz="1200" dirty="0"/>
              <a:t> </a:t>
            </a:r>
            <a:r>
              <a:rPr lang="pt-BR" sz="1200" dirty="0" err="1"/>
              <a:t>Public</a:t>
            </a:r>
            <a:r>
              <a:rPr lang="pt-BR" sz="1200" dirty="0"/>
              <a:t> Social </a:t>
            </a:r>
            <a:r>
              <a:rPr lang="pt-BR" sz="1200" dirty="0" err="1"/>
              <a:t>Spending</a:t>
            </a:r>
            <a:r>
              <a:rPr lang="pt-BR" sz="1200" dirty="0"/>
              <a:t> in </a:t>
            </a:r>
            <a:r>
              <a:rPr lang="pt-BR" sz="1200" dirty="0" err="1"/>
              <a:t>Britain</a:t>
            </a:r>
            <a:r>
              <a:rPr lang="pt-BR" sz="1200" dirty="0"/>
              <a:t>, 1900-1911, </a:t>
            </a:r>
            <a:r>
              <a:rPr lang="pt-BR" sz="1200" dirty="0" err="1"/>
              <a:t>and</a:t>
            </a:r>
            <a:r>
              <a:rPr lang="pt-BR" sz="1200" dirty="0"/>
              <a:t> </a:t>
            </a:r>
            <a:r>
              <a:rPr lang="pt-BR" sz="1200" dirty="0" err="1"/>
              <a:t>the</a:t>
            </a:r>
            <a:r>
              <a:rPr lang="pt-BR" sz="1200" dirty="0"/>
              <a:t> United </a:t>
            </a:r>
            <a:r>
              <a:rPr lang="pt-BR" sz="1200" dirty="0" err="1"/>
              <a:t>States</a:t>
            </a:r>
            <a:r>
              <a:rPr lang="pt-BR" sz="1200" dirty="0"/>
              <a:t>, 1880s-1920. </a:t>
            </a:r>
            <a:r>
              <a:rPr lang="pt-BR" sz="1200" i="1" dirty="0"/>
              <a:t>American </a:t>
            </a:r>
            <a:r>
              <a:rPr lang="pt-BR" sz="1200" i="1" dirty="0" err="1"/>
              <a:t>Sociological</a:t>
            </a:r>
            <a:r>
              <a:rPr lang="pt-BR" sz="1200" i="1" dirty="0"/>
              <a:t> </a:t>
            </a:r>
            <a:r>
              <a:rPr lang="pt-BR" sz="1200" i="1" dirty="0" err="1"/>
              <a:t>Review</a:t>
            </a:r>
            <a:r>
              <a:rPr lang="pt-BR" sz="1200" dirty="0"/>
              <a:t>, </a:t>
            </a:r>
            <a:r>
              <a:rPr lang="pt-BR" sz="1200" i="1" dirty="0"/>
              <a:t>49</a:t>
            </a:r>
            <a:r>
              <a:rPr lang="pt-BR" sz="1200" dirty="0"/>
              <a:t>(6), 726–750.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311997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3200" b="1" dirty="0" smtClean="0"/>
              <a:t>Grandes estudos de caso do Institucionalismo.</a:t>
            </a:r>
          </a:p>
          <a:p>
            <a:pPr algn="ctr">
              <a:spcAft>
                <a:spcPts val="1200"/>
              </a:spcAft>
              <a:buNone/>
            </a:pPr>
            <a:r>
              <a:rPr lang="pt-BR" altLang="pt-BR" sz="3600" dirty="0" smtClean="0"/>
              <a:t>Sindicalismo Político X “de resultados”</a:t>
            </a:r>
          </a:p>
        </p:txBody>
      </p:sp>
      <p:pic>
        <p:nvPicPr>
          <p:cNvPr id="4" name="Imagem 3" descr="candidatos-à-presidência-da-república-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0336" y="3981409"/>
            <a:ext cx="3866127" cy="25774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612560" y="3356992"/>
            <a:ext cx="1542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 smtClean="0"/>
              <a:t>Hattam</a:t>
            </a:r>
            <a:r>
              <a:rPr lang="pt-BR" dirty="0" smtClean="0"/>
              <a:t> (</a:t>
            </a:r>
            <a:r>
              <a:rPr lang="pt-BR" dirty="0" smtClean="0">
                <a:hlinkClick r:id="rId3"/>
              </a:rPr>
              <a:t>1993</a:t>
            </a:r>
            <a:r>
              <a:rPr lang="pt-BR" dirty="0" smtClean="0"/>
              <a:t>)</a:t>
            </a:r>
            <a:endParaRPr lang="pt-BR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i="1" dirty="0" smtClean="0"/>
              <a:t>Grandes Estudos do </a:t>
            </a:r>
            <a:r>
              <a:rPr lang="pt-BR" altLang="pt-BR" i="1" dirty="0" err="1" smtClean="0"/>
              <a:t>Neoinstitucionalismo</a:t>
            </a:r>
            <a:endParaRPr lang="pt-BR" altLang="pt-BR" sz="4400" i="1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6588224" y="5750004"/>
            <a:ext cx="2376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err="1"/>
              <a:t>Hattam</a:t>
            </a:r>
            <a:r>
              <a:rPr lang="pt-BR" sz="1200" dirty="0"/>
              <a:t>, V. C. (1993). Labor </a:t>
            </a:r>
            <a:r>
              <a:rPr lang="pt-BR" sz="1200" dirty="0" err="1"/>
              <a:t>visions</a:t>
            </a:r>
            <a:r>
              <a:rPr lang="pt-BR" sz="1200" dirty="0"/>
              <a:t> </a:t>
            </a:r>
            <a:r>
              <a:rPr lang="pt-BR" sz="1200" dirty="0" err="1"/>
              <a:t>and</a:t>
            </a:r>
            <a:r>
              <a:rPr lang="pt-BR" sz="1200" dirty="0"/>
              <a:t> </a:t>
            </a:r>
            <a:r>
              <a:rPr lang="pt-BR" sz="1200" dirty="0" err="1"/>
              <a:t>state</a:t>
            </a:r>
            <a:r>
              <a:rPr lang="pt-BR" sz="1200" dirty="0"/>
              <a:t> </a:t>
            </a:r>
            <a:r>
              <a:rPr lang="pt-BR" sz="1200" dirty="0" err="1"/>
              <a:t>power</a:t>
            </a:r>
            <a:r>
              <a:rPr lang="pt-BR" sz="1200" dirty="0"/>
              <a:t> : </a:t>
            </a:r>
            <a:r>
              <a:rPr lang="pt-BR" sz="1200" dirty="0" err="1"/>
              <a:t>the</a:t>
            </a:r>
            <a:r>
              <a:rPr lang="pt-BR" sz="1200" dirty="0"/>
              <a:t> </a:t>
            </a:r>
            <a:r>
              <a:rPr lang="pt-BR" sz="1200" dirty="0" err="1"/>
              <a:t>origins</a:t>
            </a:r>
            <a:r>
              <a:rPr lang="pt-BR" sz="1200" dirty="0"/>
              <a:t> </a:t>
            </a:r>
            <a:r>
              <a:rPr lang="pt-BR" sz="1200" dirty="0" err="1"/>
              <a:t>of</a:t>
            </a:r>
            <a:r>
              <a:rPr lang="pt-BR" sz="1200" dirty="0"/>
              <a:t> business </a:t>
            </a:r>
            <a:r>
              <a:rPr lang="pt-BR" sz="1200" dirty="0" err="1"/>
              <a:t>unionism</a:t>
            </a:r>
            <a:r>
              <a:rPr lang="pt-BR" sz="1200" dirty="0"/>
              <a:t> in </a:t>
            </a:r>
            <a:r>
              <a:rPr lang="pt-BR" sz="1200" dirty="0" err="1"/>
              <a:t>the</a:t>
            </a:r>
            <a:r>
              <a:rPr lang="pt-BR" sz="1200" dirty="0"/>
              <a:t> United </a:t>
            </a:r>
            <a:r>
              <a:rPr lang="pt-BR" sz="1200" dirty="0" err="1"/>
              <a:t>States</a:t>
            </a:r>
            <a:r>
              <a:rPr lang="pt-BR" sz="1200" dirty="0"/>
              <a:t>, 279.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013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3200" b="1" dirty="0" smtClean="0"/>
              <a:t>Grandes estudos de caso do Institucionalismo.</a:t>
            </a:r>
          </a:p>
          <a:p>
            <a:pPr algn="ctr">
              <a:spcAft>
                <a:spcPts val="1200"/>
              </a:spcAft>
              <a:buNone/>
            </a:pPr>
            <a:r>
              <a:rPr lang="pt-BR" altLang="pt-BR" sz="3600" dirty="0" smtClean="0"/>
              <a:t>Como os ingleses conquistaram o mundo</a:t>
            </a:r>
          </a:p>
        </p:txBody>
      </p:sp>
      <p:pic>
        <p:nvPicPr>
          <p:cNvPr id="4" name="Imagem 3" descr="candidatos-à-presidência-da-república-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6967" y="3786381"/>
            <a:ext cx="3490574" cy="283609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252520" y="2492896"/>
            <a:ext cx="2525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hlinkClick r:id="rId3"/>
              </a:rPr>
              <a:t>North &amp; </a:t>
            </a:r>
            <a:r>
              <a:rPr lang="pt-BR" dirty="0" err="1" smtClean="0">
                <a:hlinkClick r:id="rId3"/>
              </a:rPr>
              <a:t>Weingast</a:t>
            </a:r>
            <a:r>
              <a:rPr lang="pt-BR" dirty="0" smtClean="0">
                <a:hlinkClick r:id="rId3"/>
              </a:rPr>
              <a:t> (1989)</a:t>
            </a:r>
            <a:endParaRPr lang="pt-BR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i="1" dirty="0" smtClean="0"/>
              <a:t>Grandes Estudos do </a:t>
            </a:r>
            <a:r>
              <a:rPr lang="pt-BR" altLang="pt-BR" i="1" dirty="0" err="1" smtClean="0"/>
              <a:t>Neoinstitucionalismo</a:t>
            </a:r>
            <a:endParaRPr lang="pt-BR" altLang="pt-BR" sz="4400" i="1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6045041" y="545784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North, D. C., &amp; </a:t>
            </a:r>
            <a:r>
              <a:rPr lang="pt-BR" sz="1200" dirty="0" err="1"/>
              <a:t>Weingast</a:t>
            </a:r>
            <a:r>
              <a:rPr lang="pt-BR" sz="1200" dirty="0"/>
              <a:t>, B. R. (1989). </a:t>
            </a:r>
            <a:r>
              <a:rPr lang="pt-BR" sz="1200" dirty="0" err="1"/>
              <a:t>Constitutions</a:t>
            </a:r>
            <a:r>
              <a:rPr lang="pt-BR" sz="1200" dirty="0"/>
              <a:t> </a:t>
            </a:r>
            <a:r>
              <a:rPr lang="pt-BR" sz="1200" dirty="0" err="1"/>
              <a:t>and</a:t>
            </a:r>
            <a:r>
              <a:rPr lang="pt-BR" sz="1200" dirty="0"/>
              <a:t> </a:t>
            </a:r>
            <a:r>
              <a:rPr lang="pt-BR" sz="1200" dirty="0" err="1"/>
              <a:t>Commitment</a:t>
            </a:r>
            <a:r>
              <a:rPr lang="pt-BR" sz="1200" dirty="0"/>
              <a:t>: The </a:t>
            </a:r>
            <a:r>
              <a:rPr lang="pt-BR" sz="1200" dirty="0" err="1"/>
              <a:t>Evolution</a:t>
            </a:r>
            <a:r>
              <a:rPr lang="pt-BR" sz="1200" dirty="0"/>
              <a:t> </a:t>
            </a:r>
            <a:r>
              <a:rPr lang="pt-BR" sz="1200" dirty="0" err="1"/>
              <a:t>of</a:t>
            </a:r>
            <a:r>
              <a:rPr lang="pt-BR" sz="1200" dirty="0"/>
              <a:t> </a:t>
            </a:r>
            <a:r>
              <a:rPr lang="pt-BR" sz="1200" dirty="0" err="1"/>
              <a:t>Institutions</a:t>
            </a:r>
            <a:r>
              <a:rPr lang="pt-BR" sz="1200" dirty="0"/>
              <a:t> </a:t>
            </a:r>
            <a:r>
              <a:rPr lang="pt-BR" sz="1200" dirty="0" err="1"/>
              <a:t>Governing</a:t>
            </a:r>
            <a:r>
              <a:rPr lang="pt-BR" sz="1200" dirty="0"/>
              <a:t> </a:t>
            </a:r>
            <a:r>
              <a:rPr lang="pt-BR" sz="1200" dirty="0" err="1"/>
              <a:t>Public</a:t>
            </a:r>
            <a:r>
              <a:rPr lang="pt-BR" sz="1200" dirty="0"/>
              <a:t> </a:t>
            </a:r>
            <a:r>
              <a:rPr lang="pt-BR" sz="1200" dirty="0" err="1"/>
              <a:t>Choice</a:t>
            </a:r>
            <a:r>
              <a:rPr lang="pt-BR" sz="1200" dirty="0"/>
              <a:t> in </a:t>
            </a:r>
            <a:r>
              <a:rPr lang="pt-BR" sz="1200" dirty="0" err="1"/>
              <a:t>Seventeenth-Century</a:t>
            </a:r>
            <a:r>
              <a:rPr lang="pt-BR" sz="1200" dirty="0"/>
              <a:t> </a:t>
            </a:r>
            <a:r>
              <a:rPr lang="pt-BR" sz="1200" dirty="0" err="1"/>
              <a:t>England</a:t>
            </a:r>
            <a:r>
              <a:rPr lang="pt-BR" sz="1200" dirty="0"/>
              <a:t>. </a:t>
            </a:r>
            <a:r>
              <a:rPr lang="pt-BR" sz="1200" i="1" dirty="0"/>
              <a:t>The </a:t>
            </a:r>
            <a:r>
              <a:rPr lang="pt-BR" sz="1200" i="1" dirty="0" err="1"/>
              <a:t>Journal</a:t>
            </a:r>
            <a:r>
              <a:rPr lang="pt-BR" sz="1200" i="1" dirty="0"/>
              <a:t> </a:t>
            </a:r>
            <a:r>
              <a:rPr lang="pt-BR" sz="1200" i="1" dirty="0" err="1"/>
              <a:t>of</a:t>
            </a:r>
            <a:r>
              <a:rPr lang="pt-BR" sz="1200" i="1" dirty="0"/>
              <a:t> </a:t>
            </a:r>
            <a:r>
              <a:rPr lang="pt-BR" sz="1200" i="1" dirty="0" err="1"/>
              <a:t>Economic</a:t>
            </a:r>
            <a:r>
              <a:rPr lang="pt-BR" sz="1200" i="1" dirty="0"/>
              <a:t> </a:t>
            </a:r>
            <a:r>
              <a:rPr lang="pt-BR" sz="1200" i="1" dirty="0" err="1"/>
              <a:t>History</a:t>
            </a:r>
            <a:r>
              <a:rPr lang="pt-BR" sz="1200" dirty="0"/>
              <a:t>, </a:t>
            </a:r>
            <a:r>
              <a:rPr lang="pt-BR" sz="1200" i="1" dirty="0"/>
              <a:t>49</a:t>
            </a:r>
            <a:r>
              <a:rPr lang="pt-BR" sz="1200" dirty="0"/>
              <a:t>(4), 803–832.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63113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r>
              <a:rPr lang="pt-BR" sz="3200" b="1" dirty="0" smtClean="0"/>
              <a:t>Institucionalismo econômico.</a:t>
            </a:r>
            <a:endParaRPr lang="pt-BR" sz="3200" dirty="0" smtClean="0"/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As instituições determinam o “custo de transação”.</a:t>
            </a:r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Importância dos direitos de propriedade.</a:t>
            </a:r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Instituições criam diferentes incentivos ao investimento e ao desenvolvimento tecnológico.</a:t>
            </a:r>
          </a:p>
          <a:p>
            <a:pPr>
              <a:spcAft>
                <a:spcPts val="1200"/>
              </a:spcAft>
            </a:pPr>
            <a:endParaRPr lang="pt-BR" altLang="pt-BR" sz="3600" dirty="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i="1" dirty="0" smtClean="0"/>
              <a:t>Grandes Estudos do </a:t>
            </a:r>
            <a:r>
              <a:rPr lang="pt-BR" altLang="pt-BR" i="1" dirty="0" err="1" smtClean="0"/>
              <a:t>Neoinstitucionalismo</a:t>
            </a:r>
            <a:endParaRPr lang="pt-BR" altLang="pt-BR" sz="4400" i="1" dirty="0" smtClean="0"/>
          </a:p>
        </p:txBody>
      </p:sp>
    </p:spTree>
    <p:extLst>
      <p:ext uri="{BB962C8B-B14F-4D97-AF65-F5344CB8AC3E}">
        <p14:creationId xmlns:p14="http://schemas.microsoft.com/office/powerpoint/2010/main" val="290547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5343" y="2510763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pt-BR" sz="4000" dirty="0" smtClean="0"/>
              <a:t>Um ponto fundamental: quem cria as instituições?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153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200"/>
              </a:spcAft>
            </a:pPr>
            <a:endParaRPr lang="pt-BR" altLang="pt-BR" sz="3200" dirty="0" smtClean="0"/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Se as instituições determinam as políticas públicas, a organização partidária, a organização sindical e o desenvolvimento econômico, quem cria as instituições?</a:t>
            </a:r>
          </a:p>
          <a:p>
            <a:pPr marL="0" indent="0">
              <a:spcAft>
                <a:spcPts val="1200"/>
              </a:spcAft>
              <a:buNone/>
            </a:pPr>
            <a:endParaRPr lang="pt-BR" altLang="pt-BR" sz="3200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pt-BR" dirty="0" smtClean="0"/>
              <a:t>Quem </a:t>
            </a:r>
            <a:r>
              <a:rPr lang="pt-BR" dirty="0"/>
              <a:t>cria as instituições?</a:t>
            </a:r>
            <a:endParaRPr lang="pt-BR" altLang="pt-BR" sz="4400" i="1" dirty="0" smtClean="0"/>
          </a:p>
        </p:txBody>
      </p:sp>
    </p:spTree>
    <p:extLst>
      <p:ext uri="{BB962C8B-B14F-4D97-AF65-F5344CB8AC3E}">
        <p14:creationId xmlns:p14="http://schemas.microsoft.com/office/powerpoint/2010/main" val="278964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22498" y="1825625"/>
            <a:ext cx="6381750" cy="4713720"/>
          </a:xfrm>
        </p:spPr>
        <p:txBody>
          <a:bodyPr>
            <a:normAutofit fontScale="77500" lnSpcReduction="20000"/>
          </a:bodyPr>
          <a:lstStyle/>
          <a:p>
            <a:pPr marL="45720" lvl="1" indent="0" algn="just">
              <a:spcBef>
                <a:spcPts val="1000"/>
              </a:spcBef>
              <a:buNone/>
            </a:pPr>
            <a:r>
              <a:rPr lang="pt-BR" sz="3200" dirty="0" smtClean="0"/>
              <a:t>“</a:t>
            </a:r>
            <a:r>
              <a:rPr lang="pt-BR" sz="3200" i="1" dirty="0" smtClean="0"/>
              <a:t>Suponha </a:t>
            </a:r>
            <a:r>
              <a:rPr lang="pt-BR" sz="3200" i="1" dirty="0"/>
              <a:t>que estamos jogando basquete. Há duas equipes, algumas regras perfeitamente universais e um árbitro imparcial para aplicá-las. Mas um dos times é composto por jogadores com mais de dois metros de altura e o outro por pessoas como eu, que mal excedem um metro e sessenta. O resultado do jogo está predeterminado. As regras tratam todos por igual, mas o resultado depende apenas dos recursos que os participantes trazem para o </a:t>
            </a:r>
            <a:r>
              <a:rPr lang="pt-BR" sz="3200" i="1" dirty="0" smtClean="0"/>
              <a:t>jogo </a:t>
            </a:r>
            <a:r>
              <a:rPr lang="pt-BR" sz="3200" i="1" dirty="0"/>
              <a:t>do poder "bruto", </a:t>
            </a:r>
            <a:r>
              <a:rPr lang="pt-BR" sz="3200" i="1" dirty="0" err="1"/>
              <a:t>extra-institucional</a:t>
            </a:r>
            <a:r>
              <a:rPr lang="pt-BR" sz="3200" i="1" dirty="0"/>
              <a:t>. Era assim que Lênin entendia a democracia: "se os ricos podem comprar eleições, a democracia servirá aos </a:t>
            </a:r>
            <a:r>
              <a:rPr lang="pt-BR" sz="3200" i="1" dirty="0" smtClean="0"/>
              <a:t>ricos</a:t>
            </a:r>
            <a:r>
              <a:rPr lang="pt-BR" sz="3200" dirty="0" smtClean="0"/>
              <a:t>”.</a:t>
            </a:r>
            <a:endParaRPr lang="pt-BR" sz="3200" dirty="0"/>
          </a:p>
          <a:p>
            <a:pPr marL="45720" lvl="1" indent="0">
              <a:spcBef>
                <a:spcPts val="1000"/>
              </a:spcBef>
              <a:buNone/>
            </a:pPr>
            <a:endParaRPr lang="pt-BR" sz="32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Quem cria as instituições?</a:t>
            </a:r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7164288" y="4182485"/>
            <a:ext cx="186492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/>
              <a:t>Adam </a:t>
            </a:r>
            <a:r>
              <a:rPr lang="pt-BR" dirty="0" err="1" smtClean="0"/>
              <a:t>Przeworski</a:t>
            </a:r>
            <a:endParaRPr lang="pt-BR" dirty="0" smtClean="0"/>
          </a:p>
          <a:p>
            <a:r>
              <a:rPr lang="pt-BR" dirty="0" smtClean="0"/>
              <a:t>(1940 - </a:t>
            </a:r>
            <a:r>
              <a:rPr lang="pt-BR" dirty="0" smtClean="0"/>
              <a:t>)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/>
              <a:t>New York </a:t>
            </a:r>
            <a:r>
              <a:rPr lang="pt-BR" dirty="0" err="1" smtClean="0"/>
              <a:t>University</a:t>
            </a:r>
            <a:endParaRPr lang="pt-B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80311" y="2037499"/>
            <a:ext cx="1369105" cy="2047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822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28650" y="1825625"/>
            <a:ext cx="6381750" cy="4713720"/>
          </a:xfrm>
        </p:spPr>
        <p:txBody>
          <a:bodyPr>
            <a:normAutofit fontScale="77500" lnSpcReduction="20000"/>
          </a:bodyPr>
          <a:lstStyle/>
          <a:p>
            <a:pPr marL="45720" lvl="1" indent="0" algn="just">
              <a:spcBef>
                <a:spcPts val="1000"/>
              </a:spcBef>
              <a:buNone/>
            </a:pPr>
            <a:r>
              <a:rPr lang="pt-BR" sz="3200" dirty="0" smtClean="0"/>
              <a:t>“</a:t>
            </a:r>
            <a:r>
              <a:rPr lang="pt-BR" sz="3200" i="1" dirty="0" smtClean="0"/>
              <a:t>Você pode retrucar: "Nós poderíamos mudar as regras, talvez abaixando a altura de uma das tabelas, e assim igualar as chances". Mas se são as pessoas altas que decidem quais devem ser as regras, se são as pessoas que detêm o poder bruto que moldam as instituições, elas não vão concordar com isso. Afinal e podemos retroceder a Rousseau para esta observação, as instituições funcionam em sociedades que têm relações de poder definidas e precisam refletir a distribuição desse poder. Caso contrário, não perdurarão.</a:t>
            </a:r>
            <a:r>
              <a:rPr lang="pt-BR" sz="3200" dirty="0" smtClean="0"/>
              <a:t>”</a:t>
            </a:r>
            <a:endParaRPr lang="pt-BR" sz="32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Quem cria as instituições?</a:t>
            </a:r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7164288" y="4182485"/>
            <a:ext cx="186492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/>
              <a:t>Adam </a:t>
            </a:r>
            <a:r>
              <a:rPr lang="pt-BR" dirty="0" err="1" smtClean="0"/>
              <a:t>Przeworski</a:t>
            </a:r>
            <a:endParaRPr lang="pt-BR" dirty="0" smtClean="0"/>
          </a:p>
          <a:p>
            <a:r>
              <a:rPr lang="pt-BR" dirty="0" smtClean="0"/>
              <a:t>(1940 - </a:t>
            </a:r>
            <a:r>
              <a:rPr lang="pt-BR" dirty="0" smtClean="0"/>
              <a:t>)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/>
              <a:t>New York </a:t>
            </a:r>
            <a:r>
              <a:rPr lang="pt-BR" dirty="0" err="1" smtClean="0"/>
              <a:t>University</a:t>
            </a:r>
            <a:endParaRPr lang="pt-B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80311" y="2037499"/>
            <a:ext cx="1369105" cy="2047261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952295" y="6143081"/>
            <a:ext cx="51125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/>
              <a:t>PRZEWORSKI, Adam. A última instância: as instituições são a causa primordial do desenvolvimento econômico?.</a:t>
            </a:r>
            <a:r>
              <a:rPr lang="pt-BR" sz="1100" i="1" dirty="0"/>
              <a:t> Novos estud. - CEBRAP</a:t>
            </a:r>
            <a:r>
              <a:rPr lang="pt-BR" sz="1100" dirty="0"/>
              <a:t> [online]. 2005, n.72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61395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BR" sz="2800" dirty="0"/>
              <a:t>Boa parte das instituições foram criadas para garantir certos resultados de política.</a:t>
            </a:r>
          </a:p>
          <a:p>
            <a:pPr lvl="1"/>
            <a:r>
              <a:rPr lang="pt-BR" sz="2400" dirty="0" err="1"/>
              <a:t>Ex</a:t>
            </a:r>
            <a:r>
              <a:rPr lang="pt-BR" sz="2400" dirty="0"/>
              <a:t>: a Constituição dos EUA foi criada para constranger o poder do governo central (o perigo da “tirania</a:t>
            </a:r>
            <a:r>
              <a:rPr lang="pt-BR" sz="2400" dirty="0" smtClean="0"/>
              <a:t>”).</a:t>
            </a:r>
            <a:endParaRPr lang="pt-BR" sz="2400" dirty="0"/>
          </a:p>
          <a:p>
            <a:pPr lvl="1"/>
            <a:r>
              <a:rPr lang="pt-BR" sz="2400" dirty="0"/>
              <a:t>As instituições suecas do início do século foram feitas para ampliar o poder do partido conservador monarquista, então no poder.</a:t>
            </a:r>
          </a:p>
          <a:p>
            <a:pPr lvl="1"/>
            <a:r>
              <a:rPr lang="pt-BR" sz="2400" dirty="0" smtClean="0">
                <a:hlinkClick r:id="rId2"/>
              </a:rPr>
              <a:t>Segundo </a:t>
            </a:r>
            <a:r>
              <a:rPr lang="pt-BR" sz="2400" dirty="0" err="1" smtClean="0">
                <a:hlinkClick r:id="rId2"/>
              </a:rPr>
              <a:t>Beramendi</a:t>
            </a:r>
            <a:r>
              <a:rPr lang="pt-BR" sz="2400" dirty="0"/>
              <a:t>,</a:t>
            </a:r>
            <a:r>
              <a:rPr lang="pt-BR" sz="2400" dirty="0" smtClean="0"/>
              <a:t> </a:t>
            </a:r>
            <a:r>
              <a:rPr lang="pt-BR" sz="2400" dirty="0"/>
              <a:t>países desiguais no momento da criação de suas constituições, tende a fazer sistemas sociais mais fracos.</a:t>
            </a:r>
          </a:p>
          <a:p>
            <a:pPr marL="0" indent="0">
              <a:spcAft>
                <a:spcPts val="1200"/>
              </a:spcAft>
              <a:buNone/>
            </a:pPr>
            <a:endParaRPr lang="pt-BR" altLang="pt-BR" sz="3200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 bwMode="auto">
          <a:xfrm>
            <a:off x="251520" y="715963"/>
            <a:ext cx="8490698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pt-BR" dirty="0" smtClean="0"/>
              <a:t>Quem </a:t>
            </a:r>
            <a:r>
              <a:rPr lang="pt-BR" dirty="0"/>
              <a:t>cria as instituições?</a:t>
            </a:r>
            <a:endParaRPr lang="pt-BR" altLang="pt-BR" sz="4400" i="1" dirty="0" smtClean="0"/>
          </a:p>
        </p:txBody>
      </p:sp>
    </p:spTree>
    <p:extLst>
      <p:ext uri="{BB962C8B-B14F-4D97-AF65-F5344CB8AC3E}">
        <p14:creationId xmlns:p14="http://schemas.microsoft.com/office/powerpoint/2010/main" val="3706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150439" y="1825625"/>
            <a:ext cx="8788461" cy="4713720"/>
          </a:xfrm>
        </p:spPr>
        <p:txBody>
          <a:bodyPr>
            <a:normAutofit/>
          </a:bodyPr>
          <a:lstStyle/>
          <a:p>
            <a:r>
              <a:rPr lang="pt-BR" sz="2800" dirty="0"/>
              <a:t>No entanto, devemos ressaltar que</a:t>
            </a:r>
            <a:r>
              <a:rPr lang="pt-BR" sz="2800" dirty="0" smtClean="0"/>
              <a:t>:</a:t>
            </a:r>
          </a:p>
          <a:p>
            <a:pPr lvl="1"/>
            <a:r>
              <a:rPr lang="pt-BR" sz="2400" dirty="0" smtClean="0"/>
              <a:t>As instituições tendem a sobreviver muito mais tempo que a conjuntura de poder e que as visões ideológicas que as criaram.</a:t>
            </a:r>
          </a:p>
          <a:p>
            <a:pPr lvl="2"/>
            <a:r>
              <a:rPr lang="pt-BR" sz="2400" dirty="0" smtClean="0"/>
              <a:t>A Constituição dos EUA é de 1776. </a:t>
            </a:r>
          </a:p>
          <a:p>
            <a:pPr lvl="2"/>
            <a:r>
              <a:rPr lang="pt-BR" sz="2400" dirty="0" smtClean="0"/>
              <a:t>O sistema sindical criado por Getúlio Vargas continua em grande parte vigente, após 80 anos!</a:t>
            </a:r>
            <a:endParaRPr lang="pt-BR" sz="24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Quem cria as instituições?</a:t>
            </a:r>
            <a:endParaRPr lang="pt-BR" sz="40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7" y="4701685"/>
            <a:ext cx="3214773" cy="21392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985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150440" y="1825625"/>
            <a:ext cx="7010400" cy="4713720"/>
          </a:xfrm>
        </p:spPr>
        <p:txBody>
          <a:bodyPr>
            <a:normAutofit lnSpcReduction="10000"/>
          </a:bodyPr>
          <a:lstStyle/>
          <a:p>
            <a:r>
              <a:rPr lang="pt-BR" sz="2800" dirty="0" smtClean="0"/>
              <a:t>As </a:t>
            </a:r>
            <a:r>
              <a:rPr lang="pt-BR" sz="2800" dirty="0"/>
              <a:t>instituições são afetadas por fatores conjunturais do momento de sua criação.</a:t>
            </a:r>
          </a:p>
          <a:p>
            <a:pPr lvl="1"/>
            <a:r>
              <a:rPr lang="pt-BR" sz="2200" dirty="0"/>
              <a:t>Paul </a:t>
            </a:r>
            <a:r>
              <a:rPr lang="pt-BR" sz="2200" dirty="0" err="1"/>
              <a:t>Pierson</a:t>
            </a:r>
            <a:r>
              <a:rPr lang="pt-BR" sz="2200" dirty="0"/>
              <a:t> e as “conjunturas críticas</a:t>
            </a:r>
            <a:r>
              <a:rPr lang="pt-BR" sz="2200" dirty="0" smtClean="0"/>
              <a:t>”.</a:t>
            </a:r>
          </a:p>
          <a:p>
            <a:pPr lvl="1"/>
            <a:r>
              <a:rPr lang="pt-BR" sz="2200" dirty="0" smtClean="0"/>
              <a:t>E se a Constituição de 1988 tivesse sido escrita em 1991?</a:t>
            </a:r>
          </a:p>
          <a:p>
            <a:r>
              <a:rPr lang="pt-BR" sz="2800" dirty="0"/>
              <a:t>As instituições possuem efeitos inesperados</a:t>
            </a:r>
            <a:r>
              <a:rPr lang="pt-BR" sz="2800" dirty="0" smtClean="0"/>
              <a:t>:</a:t>
            </a:r>
          </a:p>
          <a:p>
            <a:pPr lvl="1"/>
            <a:r>
              <a:rPr lang="pt-BR" sz="2200" dirty="0"/>
              <a:t>EUA, se evitou a tirania, mas também atrapalhou o surgimento de um Estado de Bem-Estar </a:t>
            </a:r>
            <a:r>
              <a:rPr lang="pt-BR" sz="2200" dirty="0" smtClean="0"/>
              <a:t>social.</a:t>
            </a:r>
          </a:p>
          <a:p>
            <a:pPr lvl="1"/>
            <a:r>
              <a:rPr lang="pt-BR" sz="2200" dirty="0"/>
              <a:t>Na Suécia, a centralização do poder permitiu que o partido socialdemocrata criasse um grande </a:t>
            </a:r>
            <a:r>
              <a:rPr lang="pt-BR" sz="2200" i="1" dirty="0" err="1"/>
              <a:t>Welfare</a:t>
            </a:r>
            <a:r>
              <a:rPr lang="pt-BR" sz="2200" i="1" dirty="0"/>
              <a:t> </a:t>
            </a:r>
            <a:r>
              <a:rPr lang="pt-BR" sz="2200" i="1" dirty="0" err="1" smtClean="0"/>
              <a:t>State</a:t>
            </a:r>
            <a:r>
              <a:rPr lang="pt-BR" sz="2200" dirty="0"/>
              <a:t>.</a:t>
            </a:r>
            <a:endParaRPr lang="pt-BR" sz="22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 </a:t>
            </a:r>
            <a:r>
              <a:rPr lang="pt-BR" dirty="0"/>
              <a:t>Quem cria as instituições?</a:t>
            </a:r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7164288" y="4182485"/>
            <a:ext cx="186492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/>
              <a:t>Paul </a:t>
            </a:r>
            <a:r>
              <a:rPr lang="pt-BR" dirty="0" err="1" smtClean="0"/>
              <a:t>Pierson</a:t>
            </a:r>
            <a:r>
              <a:rPr lang="pt-BR" dirty="0" smtClean="0"/>
              <a:t> (1959 - </a:t>
            </a:r>
            <a:r>
              <a:rPr lang="pt-BR" dirty="0" smtClean="0"/>
              <a:t>)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/>
              <a:t> </a:t>
            </a:r>
            <a:r>
              <a:rPr lang="pt-BR" dirty="0" err="1"/>
              <a:t>University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California</a:t>
            </a:r>
            <a:r>
              <a:rPr lang="pt-BR" dirty="0"/>
              <a:t>, Berkeley. </a:t>
            </a:r>
            <a:endParaRPr lang="pt-B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81451" y="2132856"/>
            <a:ext cx="1630597" cy="1875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266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5343" y="2510763"/>
            <a:ext cx="8229600" cy="990600"/>
          </a:xfrm>
        </p:spPr>
        <p:txBody>
          <a:bodyPr>
            <a:normAutofit/>
          </a:bodyPr>
          <a:lstStyle/>
          <a:p>
            <a:r>
              <a:rPr lang="pt-BR" sz="4000" dirty="0" smtClean="0"/>
              <a:t>Então, quem </a:t>
            </a:r>
            <a:r>
              <a:rPr lang="pt-BR" sz="4000" dirty="0" smtClean="0"/>
              <a:t>cria as instituições?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2339752" y="4365104"/>
            <a:ext cx="4390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 smtClean="0">
                <a:solidFill>
                  <a:schemeClr val="tx2"/>
                </a:solidFill>
              </a:rPr>
              <a:t>Resposta: a história!</a:t>
            </a:r>
            <a:endParaRPr lang="pt-BR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51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 bwMode="auto">
          <a:xfrm>
            <a:off x="107504" y="715963"/>
            <a:ext cx="8928992" cy="8413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i="1" dirty="0"/>
              <a:t>As grandes vertentes do </a:t>
            </a:r>
            <a:r>
              <a:rPr lang="pt-BR" altLang="pt-BR" i="1" dirty="0" err="1"/>
              <a:t>neoinstitucionalismo</a:t>
            </a:r>
            <a:endParaRPr lang="pt-BR" altLang="pt-BR" sz="4400" i="1" dirty="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734290" y="1773238"/>
            <a:ext cx="8007928" cy="4876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endParaRPr lang="pt-BR" sz="3200" b="1" dirty="0" smtClean="0"/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Institucionalismo de Teoria Racional</a:t>
            </a:r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Institucionalismo Sociológico (ou organizacional).</a:t>
            </a:r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Institucionalismo Histórico.</a:t>
            </a:r>
          </a:p>
          <a:p>
            <a:pPr>
              <a:spcAft>
                <a:spcPts val="1200"/>
              </a:spcAft>
            </a:pPr>
            <a:r>
              <a:rPr lang="pt-BR" altLang="pt-BR" sz="3200" dirty="0" smtClean="0"/>
              <a:t>Institucionalismo Econômico</a:t>
            </a:r>
          </a:p>
        </p:txBody>
      </p:sp>
    </p:spTree>
    <p:extLst>
      <p:ext uri="{BB962C8B-B14F-4D97-AF65-F5344CB8AC3E}">
        <p14:creationId xmlns:p14="http://schemas.microsoft.com/office/powerpoint/2010/main" val="106028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3200" b="1" dirty="0"/>
              <a:t>Muito Obrigado!</a:t>
            </a:r>
          </a:p>
          <a:p>
            <a:pPr marL="0" indent="0">
              <a:buNone/>
            </a:pPr>
            <a:endParaRPr lang="pt-BR" sz="3200" dirty="0"/>
          </a:p>
          <a:p>
            <a:pPr marL="0" indent="0">
              <a:buNone/>
            </a:pPr>
            <a:r>
              <a:rPr lang="pt-BR" sz="3200" dirty="0"/>
              <a:t>m.junqueira@yahoo.com.br</a:t>
            </a:r>
          </a:p>
        </p:txBody>
      </p:sp>
    </p:spTree>
    <p:extLst>
      <p:ext uri="{BB962C8B-B14F-4D97-AF65-F5344CB8AC3E}">
        <p14:creationId xmlns:p14="http://schemas.microsoft.com/office/powerpoint/2010/main" val="3571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431</TotalTime>
  <Words>1503</Words>
  <Application>Microsoft Office PowerPoint</Application>
  <PresentationFormat>Apresentação na tela (4:3)</PresentationFormat>
  <Paragraphs>185</Paragraphs>
  <Slides>35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35</vt:i4>
      </vt:variant>
    </vt:vector>
  </HeadingPairs>
  <TitlesOfParts>
    <vt:vector size="37" baseType="lpstr">
      <vt:lpstr>Arial</vt:lpstr>
      <vt:lpstr>Brilho</vt:lpstr>
      <vt:lpstr>Abordagens  críticas do neoinstitucionalismo</vt:lpstr>
      <vt:lpstr>Pergunta provocadora:</vt:lpstr>
      <vt:lpstr>É a economia?</vt:lpstr>
      <vt:lpstr>É a cultura?</vt:lpstr>
      <vt:lpstr> Não, são as instituições!</vt:lpstr>
      <vt:lpstr> Neoinstitucionalismo</vt:lpstr>
      <vt:lpstr> Neoinstitucionalismo</vt:lpstr>
      <vt:lpstr> Neoinstitucionalismo</vt:lpstr>
      <vt:lpstr> Neoinstitucionalismo</vt:lpstr>
      <vt:lpstr> Neoinstitucionalismo</vt:lpstr>
      <vt:lpstr> Neoinstitucionalismo</vt:lpstr>
      <vt:lpstr>Em resumo do caso:</vt:lpstr>
      <vt:lpstr>Mas afinal, o que são instituições?</vt:lpstr>
      <vt:lpstr>Como as instituições afetam a política?</vt:lpstr>
      <vt:lpstr>Como as instituições afetam a política?</vt:lpstr>
      <vt:lpstr>Como as instituições afetam a política?</vt:lpstr>
      <vt:lpstr>Como as instituições afetam a política?</vt:lpstr>
      <vt:lpstr>Como as instituições afetam a política?</vt:lpstr>
      <vt:lpstr>Comos as instituições afetam a política?</vt:lpstr>
      <vt:lpstr> Origem do Neoinstitucionalismo</vt:lpstr>
      <vt:lpstr> Origem do Neoinstitucionalismo</vt:lpstr>
      <vt:lpstr>Grandes Estudos do Neoinstitucionalismo</vt:lpstr>
      <vt:lpstr>Grandes Estudos do Neoinstitucionalismo</vt:lpstr>
      <vt:lpstr>Grandes Estudos do Neoinstitucionalismo</vt:lpstr>
      <vt:lpstr>Grandes Estudos do Neoinstitucionalismo</vt:lpstr>
      <vt:lpstr>Um ponto fundamental: quem cria as instituições?</vt:lpstr>
      <vt:lpstr>Quem cria as instituições?</vt:lpstr>
      <vt:lpstr> Quem cria as instituições?</vt:lpstr>
      <vt:lpstr> Quem cria as instituições?</vt:lpstr>
      <vt:lpstr>Quem cria as instituições?</vt:lpstr>
      <vt:lpstr> Quem cria as instituições?</vt:lpstr>
      <vt:lpstr> Quem cria as instituições?</vt:lpstr>
      <vt:lpstr>Então, quem cria as instituições?</vt:lpstr>
      <vt:lpstr>As grandes vertentes do neoinstitucionalismo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Ciência Política: Objeto e Métodos de Pesquisa</dc:title>
  <dc:creator>Murilo de Oliveira Junqueira</dc:creator>
  <cp:lastModifiedBy>Murilo</cp:lastModifiedBy>
  <cp:revision>47</cp:revision>
  <dcterms:created xsi:type="dcterms:W3CDTF">2017-05-22T16:02:43Z</dcterms:created>
  <dcterms:modified xsi:type="dcterms:W3CDTF">2018-02-06T05:19:48Z</dcterms:modified>
</cp:coreProperties>
</file>